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12" r:id="rId5"/>
    <p:sldId id="259" r:id="rId6"/>
    <p:sldId id="313" r:id="rId7"/>
    <p:sldId id="314" r:id="rId8"/>
    <p:sldId id="315" r:id="rId9"/>
    <p:sldId id="325" r:id="rId10"/>
    <p:sldId id="326" r:id="rId11"/>
    <p:sldId id="324" r:id="rId12"/>
    <p:sldId id="327" r:id="rId13"/>
    <p:sldId id="317" r:id="rId14"/>
    <p:sldId id="318" r:id="rId15"/>
    <p:sldId id="328" r:id="rId16"/>
    <p:sldId id="329" r:id="rId17"/>
    <p:sldId id="330" r:id="rId18"/>
    <p:sldId id="319" r:id="rId19"/>
    <p:sldId id="337" r:id="rId20"/>
    <p:sldId id="320" r:id="rId21"/>
    <p:sldId id="321" r:id="rId22"/>
    <p:sldId id="322" r:id="rId23"/>
    <p:sldId id="331" r:id="rId24"/>
    <p:sldId id="332" r:id="rId25"/>
    <p:sldId id="334" r:id="rId26"/>
    <p:sldId id="335" r:id="rId27"/>
    <p:sldId id="333" r:id="rId28"/>
    <p:sldId id="323" r:id="rId29"/>
    <p:sldId id="336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10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B6BCA-78E5-4534-BDB5-40318B79B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268775-B014-4862-B2E7-64128F48A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5C6980-73B9-4BA4-B5EF-BCE87BCD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0BA015-7346-4C8C-B8E1-6B37B63A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DF602D-ED3E-4783-8C31-9E4A36B3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D4C5A0-828B-4339-ACD2-705145241F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1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DFF57-C5FC-4985-95AA-CB4E6F2A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452C744-30ED-4653-94FD-9CB1A9E8E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F4C9F-1DE9-4EC8-9871-044FF3326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5C93A6-6F6D-4BC6-BD52-D1C156225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6F22F2-66F8-4091-91A9-37C5F88F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E99D51-90F8-4013-9148-B492C3EE0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46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FF3350-261C-4F22-96F0-252C1C240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1D585E-B369-4263-9F39-F76A000C9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4A02E6-5A9B-4BFC-B220-57EE5CA6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7545A7-999F-4652-B39A-BC0F44AD1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ABBE5A-B89F-4882-AE3D-09B73FD1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37B08E0-2590-456C-8EFF-C682EBA449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0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15110-4BC0-47CA-BD45-747D0614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2BB4EB-D583-4626-956A-CA94E407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73C9C3-02CD-4B94-8E15-32DFC0F5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959BEB-FCAA-43E0-8140-645D2E7A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5F666-1F6C-42D4-B434-68F4F04C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D4A17EE-A00F-4CAE-B9E5-282EF15DD9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9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9D0B9-D0DB-46AC-8A57-C6F43522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05CEE8-B2B0-4FEE-81E6-63C0D2CA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F4EC47-8C2C-4329-BF6F-8DA5E751E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31A623-0135-415A-8670-C3585C99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518FEC-9B67-4565-A977-AA9E69B7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6D1D46F-1C25-47A0-B3BD-33A1E2D46D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3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D1AA6-2FC8-4849-8EF1-82E4BD06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D34A9A-EB2F-4327-820E-FE2832941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E197DE-11A0-4C9D-B032-BD2352F77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9F5241-1BD7-414B-91C7-1674051A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4A9110-BAA3-474D-B402-1FFE9CA9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550934-7423-42E3-8B5B-F764EFAA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E91CDC4-CE19-4044-B04F-7CD63A70FE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42CCE4-D247-4E42-8B2B-1C50C18B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F153E6-037E-4192-A845-D19F50F9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1E122B-D278-4D79-BDAA-F18020A55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854B6CF-BA7A-4E43-92CB-F9F2DB46C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6C531E-E3CC-4E3D-A29B-A5AD98AA6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366C108-04A5-4179-9172-9554175C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5BD9983-7F7A-4A2F-8820-9DBBE9CC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1DF7E9-C558-470D-AB5E-38A6B6E9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EE2ABF4-2182-4D33-9B3F-7300111F0F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8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056A1-D67C-464F-A460-69602DB3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390818-4EDA-4F55-B283-75E53EBB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39FD5E-CAD8-4B71-8815-226B72A6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1E8F51-5389-40E3-9634-3E43E976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ED68D8-6A4B-4266-BD2A-11F524D38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4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4EFBF6-CCC9-45C5-AECE-344FB3BF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01F5C3-A9F1-46CE-8E77-1704ADB8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CEECF6-D607-45C8-AB6E-7A5BA8E2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11EDD2-27F3-4AB0-AB1E-4F80B22DC2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7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2BE0A-E423-4647-9A07-ACBC78C6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65EFB-B3F1-4FBA-AD34-4A834814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9AC810-CB1D-49C8-B22F-9C346E995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309072-D4FE-4240-BD9B-E851DE5B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458639-33D8-4390-90BB-04F5FABC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9D8DD8-9A97-410B-B2DB-83E99064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68B1277-4849-45A8-9DDD-6B0355E0B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44E5-93A3-4469-BAA6-426B143D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54B7DA-BFD1-418B-8FF5-B94638C00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9DF80D-249B-4EE8-AD38-96F0811FB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076655-F68D-42E9-94B6-71CFF4F7F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1F46F-45BC-4A43-9195-3CEE05EC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4F6424-A7F8-4474-9040-601EF2AD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1D27F38-C2CD-453F-A6CF-7CC4E0A46A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0278" y="6356350"/>
            <a:ext cx="2410691" cy="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337CFA8-0BEC-48DD-BBFA-5DFBA3AF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EE45C9-7AF7-4325-9934-A3D842FA6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0ABF45-1208-4B89-A657-AC3703CBA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0018-EEF7-4E0E-9D8B-55A6BF464374}" type="datetimeFigureOut">
              <a:rPr lang="pt-BR" smtClean="0"/>
              <a:t>27/04/2018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71161D-3ABC-4A1A-BAAD-A53E066FD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8DCA85-7F5F-462D-A60F-B9D168245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156DB-E02F-4042-BE90-F352D725E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DAA15-F088-4D9C-9B53-96D962E7C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Regras de negócio loucas e imprevisíveis?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FF1030-5755-4649-BA60-8E21A6658B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/>
              <a:t>Doses de C# e padrões para aliviar essa dor.....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48F516A-41CD-4A5D-B9AB-E27D108382BD}"/>
              </a:ext>
            </a:extLst>
          </p:cNvPr>
          <p:cNvCxnSpPr>
            <a:cxnSpLocks/>
          </p:cNvCxnSpPr>
          <p:nvPr/>
        </p:nvCxnSpPr>
        <p:spPr>
          <a:xfrm flipV="1">
            <a:off x="1635760" y="3466002"/>
            <a:ext cx="9032240" cy="439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96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A80F9583-10AD-486E-B9E9-C8146987CE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Not</a:t>
            </a:r>
            <a:r>
              <a:rPr lang="pt-BR" dirty="0"/>
              <a:t> over </a:t>
            </a:r>
            <a:r>
              <a:rPr lang="pt-BR" dirty="0" err="1"/>
              <a:t>yet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860DE9B-E357-45AE-BD72-16BEE2E0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04" y="1014383"/>
            <a:ext cx="6360739" cy="499378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94A5CB8-8A58-4830-8339-22AE42E324DA}"/>
              </a:ext>
            </a:extLst>
          </p:cNvPr>
          <p:cNvSpPr/>
          <p:nvPr/>
        </p:nvSpPr>
        <p:spPr>
          <a:xfrm>
            <a:off x="2405191" y="4281049"/>
            <a:ext cx="6131452" cy="1508909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58650EB-92AB-447F-8130-98AE57677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89" y="2731016"/>
            <a:ext cx="6222222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2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06AFBA1-73C9-455A-94C2-9E47E1C2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384"/>
            <a:ext cx="8825826" cy="6154615"/>
          </a:xfrm>
          <a:prstGeom prst="rect">
            <a:avLst/>
          </a:prstGeom>
        </p:spPr>
      </p:pic>
      <p:sp>
        <p:nvSpPr>
          <p:cNvPr id="2" name="Título 31">
            <a:extLst>
              <a:ext uri="{FF2B5EF4-FFF2-40B4-BE49-F238E27FC236}">
                <a16:creationId xmlns:a16="http://schemas.microsoft.com/office/drawing/2014/main" id="{A80F9583-10AD-486E-B9E9-C8146987CE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Not</a:t>
            </a:r>
            <a:r>
              <a:rPr lang="pt-BR" dirty="0"/>
              <a:t> over </a:t>
            </a:r>
            <a:r>
              <a:rPr lang="pt-BR" dirty="0" err="1"/>
              <a:t>yet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94A5CB8-8A58-4830-8339-22AE42E324DA}"/>
              </a:ext>
            </a:extLst>
          </p:cNvPr>
          <p:cNvSpPr/>
          <p:nvPr/>
        </p:nvSpPr>
        <p:spPr>
          <a:xfrm>
            <a:off x="487634" y="2552276"/>
            <a:ext cx="8338192" cy="3707847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8CBE6E-26EC-472E-B160-AB87598CA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89" y="2731015"/>
            <a:ext cx="6222222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7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A80F9583-10AD-486E-B9E9-C8146987CE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APES TOGETHER STRONG!</a:t>
            </a:r>
          </a:p>
        </p:txBody>
      </p:sp>
      <p:pic>
        <p:nvPicPr>
          <p:cNvPr id="6" name="Espaço Reservado para Conteúdo 4" descr="Macacos.jpg">
            <a:extLst>
              <a:ext uri="{FF2B5EF4-FFF2-40B4-BE49-F238E27FC236}">
                <a16:creationId xmlns:a16="http://schemas.microsoft.com/office/drawing/2014/main" id="{46F58703-D673-40C1-834C-BC6CF6C5D00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4445" y="1392348"/>
            <a:ext cx="6866526" cy="44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894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899E2152-5BC7-47D5-B8D4-7D8D093E9C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Flexibility</a:t>
            </a:r>
            <a:r>
              <a:rPr lang="pt-BR" dirty="0"/>
              <a:t> </a:t>
            </a:r>
            <a:r>
              <a:rPr lang="pt-BR" dirty="0" err="1"/>
              <a:t>on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6E6FCA3-8BE0-4D5C-B59C-FB395BFCB721}"/>
              </a:ext>
            </a:extLst>
          </p:cNvPr>
          <p:cNvSpPr/>
          <p:nvPr/>
        </p:nvSpPr>
        <p:spPr>
          <a:xfrm>
            <a:off x="7653166" y="3667850"/>
            <a:ext cx="2633362" cy="105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Business Core</a:t>
            </a:r>
          </a:p>
        </p:txBody>
      </p:sp>
      <p:sp>
        <p:nvSpPr>
          <p:cNvPr id="4" name="Título 31">
            <a:extLst>
              <a:ext uri="{FF2B5EF4-FFF2-40B4-BE49-F238E27FC236}">
                <a16:creationId xmlns:a16="http://schemas.microsoft.com/office/drawing/2014/main" id="{B6485666-59C5-4855-9B1C-4AB5A51CA4D5}"/>
              </a:ext>
            </a:extLst>
          </p:cNvPr>
          <p:cNvSpPr txBox="1">
            <a:spLocks/>
          </p:cNvSpPr>
          <p:nvPr/>
        </p:nvSpPr>
        <p:spPr>
          <a:xfrm>
            <a:off x="1710614" y="1374282"/>
            <a:ext cx="9183055" cy="47912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CalculadoraDividaMensalService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C88141-17BE-4621-A574-834236D1CE8B}"/>
              </a:ext>
            </a:extLst>
          </p:cNvPr>
          <p:cNvSpPr/>
          <p:nvPr/>
        </p:nvSpPr>
        <p:spPr>
          <a:xfrm>
            <a:off x="7989937" y="4117016"/>
            <a:ext cx="1959820" cy="4823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CalcularPadrao</a:t>
            </a:r>
            <a:r>
              <a:rPr lang="pt-BR" sz="1200" b="1" dirty="0"/>
              <a:t>()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BA0AAD8-89F6-4A31-9528-4897DD6F802C}"/>
              </a:ext>
            </a:extLst>
          </p:cNvPr>
          <p:cNvSpPr/>
          <p:nvPr/>
        </p:nvSpPr>
        <p:spPr>
          <a:xfrm>
            <a:off x="7653166" y="2286154"/>
            <a:ext cx="2633362" cy="105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Client</a:t>
            </a:r>
            <a:r>
              <a:rPr lang="pt-BR" dirty="0"/>
              <a:t> </a:t>
            </a:r>
            <a:r>
              <a:rPr lang="pt-BR" dirty="0" err="1"/>
              <a:t>library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53AB466-E715-49A9-908E-A3352BED9D1C}"/>
              </a:ext>
            </a:extLst>
          </p:cNvPr>
          <p:cNvSpPr/>
          <p:nvPr/>
        </p:nvSpPr>
        <p:spPr>
          <a:xfrm>
            <a:off x="7840961" y="2709280"/>
            <a:ext cx="2286457" cy="4823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CalcularCliente</a:t>
            </a:r>
            <a:r>
              <a:rPr lang="pt-BR" dirty="0"/>
              <a:t>()</a:t>
            </a:r>
            <a:endParaRPr lang="pt-BR" sz="1200" b="1" dirty="0"/>
          </a:p>
        </p:txBody>
      </p:sp>
      <p:sp>
        <p:nvSpPr>
          <p:cNvPr id="9" name="Título 31">
            <a:extLst>
              <a:ext uri="{FF2B5EF4-FFF2-40B4-BE49-F238E27FC236}">
                <a16:creationId xmlns:a16="http://schemas.microsoft.com/office/drawing/2014/main" id="{39CE7315-72CF-4052-9032-511B12456048}"/>
              </a:ext>
            </a:extLst>
          </p:cNvPr>
          <p:cNvSpPr txBox="1">
            <a:spLocks/>
          </p:cNvSpPr>
          <p:nvPr/>
        </p:nvSpPr>
        <p:spPr>
          <a:xfrm>
            <a:off x="2240998" y="3141695"/>
            <a:ext cx="4709921" cy="80094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Possuo biblioteca do cliente?</a:t>
            </a:r>
          </a:p>
        </p:txBody>
      </p:sp>
      <p:sp>
        <p:nvSpPr>
          <p:cNvPr id="11" name="Título 31">
            <a:extLst>
              <a:ext uri="{FF2B5EF4-FFF2-40B4-BE49-F238E27FC236}">
                <a16:creationId xmlns:a16="http://schemas.microsoft.com/office/drawing/2014/main" id="{92D38D3B-B75F-492F-B81C-F93BD28A1A6B}"/>
              </a:ext>
            </a:extLst>
          </p:cNvPr>
          <p:cNvSpPr txBox="1">
            <a:spLocks/>
          </p:cNvSpPr>
          <p:nvPr/>
        </p:nvSpPr>
        <p:spPr>
          <a:xfrm>
            <a:off x="6683394" y="2528674"/>
            <a:ext cx="969772" cy="44201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00B050"/>
                </a:solidFill>
              </a:rPr>
              <a:t>SIM</a:t>
            </a:r>
          </a:p>
        </p:txBody>
      </p:sp>
      <p:sp>
        <p:nvSpPr>
          <p:cNvPr id="13" name="Título 31">
            <a:extLst>
              <a:ext uri="{FF2B5EF4-FFF2-40B4-BE49-F238E27FC236}">
                <a16:creationId xmlns:a16="http://schemas.microsoft.com/office/drawing/2014/main" id="{238FDF9E-287E-4DA4-9B21-5A4F04D3047E}"/>
              </a:ext>
            </a:extLst>
          </p:cNvPr>
          <p:cNvSpPr txBox="1">
            <a:spLocks/>
          </p:cNvSpPr>
          <p:nvPr/>
        </p:nvSpPr>
        <p:spPr>
          <a:xfrm>
            <a:off x="6683394" y="3916182"/>
            <a:ext cx="1072560" cy="44201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FF0000"/>
                </a:solidFill>
              </a:rPr>
              <a:t>NÃO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8AA71D5-7842-4790-A371-5530103FC75C}"/>
              </a:ext>
            </a:extLst>
          </p:cNvPr>
          <p:cNvSpPr/>
          <p:nvPr/>
        </p:nvSpPr>
        <p:spPr>
          <a:xfrm>
            <a:off x="1868270" y="1962013"/>
            <a:ext cx="8933490" cy="293397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5938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 animBg="1"/>
      <p:bldP spid="8" grpId="0" animBg="1"/>
      <p:bldP spid="9" grpId="0"/>
      <p:bldP spid="11" grpId="0"/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DCDAD48A-198E-4708-A09E-63EA465BE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2" y="638174"/>
            <a:ext cx="3630347" cy="6219825"/>
          </a:xfrm>
          <a:prstGeom prst="rect">
            <a:avLst/>
          </a:prstGeom>
        </p:spPr>
      </p:pic>
      <p:sp>
        <p:nvSpPr>
          <p:cNvPr id="2" name="Título 31">
            <a:extLst>
              <a:ext uri="{FF2B5EF4-FFF2-40B4-BE49-F238E27FC236}">
                <a16:creationId xmlns:a16="http://schemas.microsoft.com/office/drawing/2014/main" id="{1A1E23AC-41DD-46AA-ADFE-EE89B556A1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 </a:t>
            </a:r>
            <a:r>
              <a:rPr lang="pt-BR" dirty="0" err="1"/>
              <a:t>code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58FEF8-E09A-4D0C-94CF-BA3CB69DBFDF}"/>
              </a:ext>
            </a:extLst>
          </p:cNvPr>
          <p:cNvSpPr/>
          <p:nvPr/>
        </p:nvSpPr>
        <p:spPr>
          <a:xfrm>
            <a:off x="310955" y="6078085"/>
            <a:ext cx="3162300" cy="709578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31">
            <a:extLst>
              <a:ext uri="{FF2B5EF4-FFF2-40B4-BE49-F238E27FC236}">
                <a16:creationId xmlns:a16="http://schemas.microsoft.com/office/drawing/2014/main" id="{B509F2BF-002E-49A3-B6A7-2D552C6F26B8}"/>
              </a:ext>
            </a:extLst>
          </p:cNvPr>
          <p:cNvSpPr txBox="1">
            <a:spLocks/>
          </p:cNvSpPr>
          <p:nvPr/>
        </p:nvSpPr>
        <p:spPr>
          <a:xfrm>
            <a:off x="3385038" y="6148784"/>
            <a:ext cx="5829299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Customização cliente (código)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97B4C1D-BD81-429F-917F-B57A4EA68521}"/>
              </a:ext>
            </a:extLst>
          </p:cNvPr>
          <p:cNvSpPr/>
          <p:nvPr/>
        </p:nvSpPr>
        <p:spPr>
          <a:xfrm>
            <a:off x="903256" y="4882261"/>
            <a:ext cx="3162300" cy="334044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31">
            <a:extLst>
              <a:ext uri="{FF2B5EF4-FFF2-40B4-BE49-F238E27FC236}">
                <a16:creationId xmlns:a16="http://schemas.microsoft.com/office/drawing/2014/main" id="{35750D93-5880-42E1-9A55-456A96DBB25F}"/>
              </a:ext>
            </a:extLst>
          </p:cNvPr>
          <p:cNvSpPr txBox="1">
            <a:spLocks/>
          </p:cNvSpPr>
          <p:nvPr/>
        </p:nvSpPr>
        <p:spPr>
          <a:xfrm>
            <a:off x="4003430" y="4785941"/>
            <a:ext cx="5829299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Cálculo padrão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551B48-7103-4E84-A8C3-BDE05FD3ED77}"/>
              </a:ext>
            </a:extLst>
          </p:cNvPr>
          <p:cNvSpPr/>
          <p:nvPr/>
        </p:nvSpPr>
        <p:spPr>
          <a:xfrm>
            <a:off x="997113" y="2217232"/>
            <a:ext cx="3162300" cy="1060067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31">
            <a:extLst>
              <a:ext uri="{FF2B5EF4-FFF2-40B4-BE49-F238E27FC236}">
                <a16:creationId xmlns:a16="http://schemas.microsoft.com/office/drawing/2014/main" id="{B1CF75DC-DCAD-4BB5-877D-88F4235DAFD2}"/>
              </a:ext>
            </a:extLst>
          </p:cNvPr>
          <p:cNvSpPr txBox="1">
            <a:spLocks/>
          </p:cNvSpPr>
          <p:nvPr/>
        </p:nvSpPr>
        <p:spPr>
          <a:xfrm>
            <a:off x="4159413" y="2456008"/>
            <a:ext cx="5829299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DLL com customização do cliente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75A0724-EF51-45E5-84E2-6317E68B3FBF}"/>
              </a:ext>
            </a:extLst>
          </p:cNvPr>
          <p:cNvSpPr/>
          <p:nvPr/>
        </p:nvSpPr>
        <p:spPr>
          <a:xfrm>
            <a:off x="903256" y="1641695"/>
            <a:ext cx="3162300" cy="34026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31">
            <a:extLst>
              <a:ext uri="{FF2B5EF4-FFF2-40B4-BE49-F238E27FC236}">
                <a16:creationId xmlns:a16="http://schemas.microsoft.com/office/drawing/2014/main" id="{9069FC72-B41E-40E9-B20B-43BD1235C772}"/>
              </a:ext>
            </a:extLst>
          </p:cNvPr>
          <p:cNvSpPr txBox="1">
            <a:spLocks/>
          </p:cNvSpPr>
          <p:nvPr/>
        </p:nvSpPr>
        <p:spPr>
          <a:xfrm>
            <a:off x="4003430" y="1530815"/>
            <a:ext cx="6749562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 err="1"/>
              <a:t>Factory</a:t>
            </a:r>
            <a:r>
              <a:rPr lang="pt-BR" sz="2800" b="1" dirty="0"/>
              <a:t> para criar o serviço de desconto</a:t>
            </a:r>
          </a:p>
        </p:txBody>
      </p:sp>
    </p:spTree>
    <p:extLst>
      <p:ext uri="{BB962C8B-B14F-4D97-AF65-F5344CB8AC3E}">
        <p14:creationId xmlns:p14="http://schemas.microsoft.com/office/powerpoint/2010/main" val="418637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1A1E23AC-41DD-46AA-ADFE-EE89B556A1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Factory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1116E2-2FBB-45F0-96FA-76A2433C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519237"/>
            <a:ext cx="11601450" cy="38195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E58FEF8-E09A-4D0C-94CF-BA3CB69DBFDF}"/>
              </a:ext>
            </a:extLst>
          </p:cNvPr>
          <p:cNvSpPr/>
          <p:nvPr/>
        </p:nvSpPr>
        <p:spPr>
          <a:xfrm>
            <a:off x="891247" y="3304520"/>
            <a:ext cx="11005478" cy="1214726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2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1A1E23AC-41DD-46AA-ADFE-EE89B556A1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Default Service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EC788A-AECD-429E-B8C0-628EAADAB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94" y="1633904"/>
            <a:ext cx="93535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1A1E23AC-41DD-46AA-ADFE-EE89B556A1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Custom</a:t>
            </a:r>
            <a:r>
              <a:rPr lang="pt-BR" dirty="0"/>
              <a:t> Service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2E88A7-1567-4707-9F06-B0108D50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36" y="994996"/>
            <a:ext cx="73342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5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47B0E212-8E0A-4A97-94A2-4309B67E2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World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pain</a:t>
            </a:r>
            <a:endParaRPr lang="pt-BR" dirty="0"/>
          </a:p>
        </p:txBody>
      </p:sp>
      <p:sp>
        <p:nvSpPr>
          <p:cNvPr id="3" name="Título 31">
            <a:extLst>
              <a:ext uri="{FF2B5EF4-FFF2-40B4-BE49-F238E27FC236}">
                <a16:creationId xmlns:a16="http://schemas.microsoft.com/office/drawing/2014/main" id="{484C87E2-FF37-4045-BD2F-6282B2BD0439}"/>
              </a:ext>
            </a:extLst>
          </p:cNvPr>
          <p:cNvSpPr txBox="1">
            <a:spLocks/>
          </p:cNvSpPr>
          <p:nvPr/>
        </p:nvSpPr>
        <p:spPr>
          <a:xfrm>
            <a:off x="1500104" y="3051779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 err="1">
                <a:solidFill>
                  <a:srgbClr val="FF0000"/>
                </a:solidFill>
              </a:rPr>
              <a:t>Testabilidade</a:t>
            </a:r>
            <a:endParaRPr lang="pt-BR" sz="5400" b="1" dirty="0">
              <a:solidFill>
                <a:srgbClr val="FF0000"/>
              </a:solidFill>
            </a:endParaRPr>
          </a:p>
        </p:txBody>
      </p:sp>
      <p:sp>
        <p:nvSpPr>
          <p:cNvPr id="4" name="Título 31">
            <a:extLst>
              <a:ext uri="{FF2B5EF4-FFF2-40B4-BE49-F238E27FC236}">
                <a16:creationId xmlns:a16="http://schemas.microsoft.com/office/drawing/2014/main" id="{E3AFD36F-4B4E-4CD5-9C26-913E29B02F56}"/>
              </a:ext>
            </a:extLst>
          </p:cNvPr>
          <p:cNvSpPr txBox="1">
            <a:spLocks/>
          </p:cNvSpPr>
          <p:nvPr/>
        </p:nvSpPr>
        <p:spPr>
          <a:xfrm>
            <a:off x="1500104" y="3887845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rgbClr val="FF0000"/>
                </a:solidFill>
              </a:rPr>
              <a:t>Padronização</a:t>
            </a:r>
          </a:p>
        </p:txBody>
      </p:sp>
      <p:sp>
        <p:nvSpPr>
          <p:cNvPr id="5" name="Título 31">
            <a:extLst>
              <a:ext uri="{FF2B5EF4-FFF2-40B4-BE49-F238E27FC236}">
                <a16:creationId xmlns:a16="http://schemas.microsoft.com/office/drawing/2014/main" id="{0D95E19F-83C8-4112-A3DD-D885512016D5}"/>
              </a:ext>
            </a:extLst>
          </p:cNvPr>
          <p:cNvSpPr txBox="1">
            <a:spLocks/>
          </p:cNvSpPr>
          <p:nvPr/>
        </p:nvSpPr>
        <p:spPr>
          <a:xfrm>
            <a:off x="1500104" y="4723911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rgbClr val="FF0000"/>
                </a:solidFill>
              </a:rPr>
              <a:t>Reutilização</a:t>
            </a:r>
          </a:p>
        </p:txBody>
      </p:sp>
      <p:sp>
        <p:nvSpPr>
          <p:cNvPr id="6" name="Título 31">
            <a:extLst>
              <a:ext uri="{FF2B5EF4-FFF2-40B4-BE49-F238E27FC236}">
                <a16:creationId xmlns:a16="http://schemas.microsoft.com/office/drawing/2014/main" id="{617D2BF9-007E-417E-81F8-EE498520F2B5}"/>
              </a:ext>
            </a:extLst>
          </p:cNvPr>
          <p:cNvSpPr txBox="1">
            <a:spLocks/>
          </p:cNvSpPr>
          <p:nvPr/>
        </p:nvSpPr>
        <p:spPr>
          <a:xfrm>
            <a:off x="1500104" y="5559977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rgbClr val="FF0000"/>
                </a:solidFill>
              </a:rPr>
              <a:t>Manutenção</a:t>
            </a:r>
          </a:p>
        </p:txBody>
      </p:sp>
      <p:sp>
        <p:nvSpPr>
          <p:cNvPr id="7" name="Título 31">
            <a:extLst>
              <a:ext uri="{FF2B5EF4-FFF2-40B4-BE49-F238E27FC236}">
                <a16:creationId xmlns:a16="http://schemas.microsoft.com/office/drawing/2014/main" id="{FF85FBDB-1DC7-4A65-9E19-131DF6CA10BF}"/>
              </a:ext>
            </a:extLst>
          </p:cNvPr>
          <p:cNvSpPr txBox="1">
            <a:spLocks/>
          </p:cNvSpPr>
          <p:nvPr/>
        </p:nvSpPr>
        <p:spPr>
          <a:xfrm>
            <a:off x="7284504" y="3051779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accent1">
                    <a:lumMod val="75000"/>
                  </a:schemeClr>
                </a:solidFill>
              </a:rPr>
              <a:t>Flexibilidade</a:t>
            </a:r>
          </a:p>
        </p:txBody>
      </p:sp>
      <p:sp>
        <p:nvSpPr>
          <p:cNvPr id="8" name="Título 31">
            <a:extLst>
              <a:ext uri="{FF2B5EF4-FFF2-40B4-BE49-F238E27FC236}">
                <a16:creationId xmlns:a16="http://schemas.microsoft.com/office/drawing/2014/main" id="{9CACD488-582B-4ABC-B8F4-00A517728E22}"/>
              </a:ext>
            </a:extLst>
          </p:cNvPr>
          <p:cNvSpPr txBox="1">
            <a:spLocks/>
          </p:cNvSpPr>
          <p:nvPr/>
        </p:nvSpPr>
        <p:spPr>
          <a:xfrm>
            <a:off x="7284504" y="3997729"/>
            <a:ext cx="4690186" cy="8360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accent1">
                    <a:lumMod val="75000"/>
                  </a:schemeClr>
                </a:solidFill>
              </a:rPr>
              <a:t>Velocidade</a:t>
            </a:r>
          </a:p>
        </p:txBody>
      </p:sp>
      <p:sp>
        <p:nvSpPr>
          <p:cNvPr id="10" name="Sinal de Adição 9">
            <a:extLst>
              <a:ext uri="{FF2B5EF4-FFF2-40B4-BE49-F238E27FC236}">
                <a16:creationId xmlns:a16="http://schemas.microsoft.com/office/drawing/2014/main" id="{9856E139-CC41-4C64-AA2A-D127DD0D3BDF}"/>
              </a:ext>
            </a:extLst>
          </p:cNvPr>
          <p:cNvSpPr/>
          <p:nvPr/>
        </p:nvSpPr>
        <p:spPr>
          <a:xfrm>
            <a:off x="8135662" y="1557844"/>
            <a:ext cx="1493935" cy="14939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inal de Subtração 10">
            <a:extLst>
              <a:ext uri="{FF2B5EF4-FFF2-40B4-BE49-F238E27FC236}">
                <a16:creationId xmlns:a16="http://schemas.microsoft.com/office/drawing/2014/main" id="{9389EE5B-6B73-4541-9BD6-E738B8EA817B}"/>
              </a:ext>
            </a:extLst>
          </p:cNvPr>
          <p:cNvSpPr/>
          <p:nvPr/>
        </p:nvSpPr>
        <p:spPr>
          <a:xfrm>
            <a:off x="2345814" y="1797680"/>
            <a:ext cx="1684075" cy="836066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322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47B0E212-8E0A-4A97-94A2-4309B67E2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World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pain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CDEC583-D161-4131-A479-A453F36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90" y="930275"/>
            <a:ext cx="8010526" cy="541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er">
            <a:extLst>
              <a:ext uri="{FF2B5EF4-FFF2-40B4-BE49-F238E27FC236}">
                <a16:creationId xmlns:a16="http://schemas.microsoft.com/office/drawing/2014/main" id="{882D4D71-ADDC-4FCC-8D7A-AB44900A29CB}"/>
              </a:ext>
            </a:extLst>
          </p:cNvPr>
          <p:cNvSpPr txBox="1"/>
          <p:nvPr/>
        </p:nvSpPr>
        <p:spPr>
          <a:xfrm>
            <a:off x="3612600" y="2360160"/>
            <a:ext cx="8579400" cy="1089529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Gabriel S. Kohlrausch</a:t>
            </a:r>
          </a:p>
        </p:txBody>
      </p:sp>
      <p:sp>
        <p:nvSpPr>
          <p:cNvPr id="5" name="Label">
            <a:extLst>
              <a:ext uri="{FF2B5EF4-FFF2-40B4-BE49-F238E27FC236}">
                <a16:creationId xmlns:a16="http://schemas.microsoft.com/office/drawing/2014/main" id="{3D7CCB91-0618-49E2-A3A9-1F4A0FD8971C}"/>
              </a:ext>
            </a:extLst>
          </p:cNvPr>
          <p:cNvSpPr txBox="1"/>
          <p:nvPr/>
        </p:nvSpPr>
        <p:spPr>
          <a:xfrm>
            <a:off x="7675089" y="3381859"/>
            <a:ext cx="4368632" cy="566309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gabriel@society.com.br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F9E359-8695-4082-BE8C-F4DFB0346271}"/>
              </a:ext>
            </a:extLst>
          </p:cNvPr>
          <p:cNvSpPr/>
          <p:nvPr/>
        </p:nvSpPr>
        <p:spPr>
          <a:xfrm>
            <a:off x="6368641" y="3948168"/>
            <a:ext cx="5675080" cy="566309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/>
          <a:p>
            <a:r>
              <a:rPr lang="pt-BR" sz="3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www.linkedin.com/in/gabrielsk</a:t>
            </a:r>
          </a:p>
        </p:txBody>
      </p:sp>
      <p:sp>
        <p:nvSpPr>
          <p:cNvPr id="7" name="Header">
            <a:extLst>
              <a:ext uri="{FF2B5EF4-FFF2-40B4-BE49-F238E27FC236}">
                <a16:creationId xmlns:a16="http://schemas.microsoft.com/office/drawing/2014/main" id="{BA1A608E-DA6E-4269-B78C-7F11F61F6EB5}"/>
              </a:ext>
            </a:extLst>
          </p:cNvPr>
          <p:cNvSpPr txBox="1"/>
          <p:nvPr/>
        </p:nvSpPr>
        <p:spPr>
          <a:xfrm>
            <a:off x="0" y="0"/>
            <a:ext cx="5117123" cy="6832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Olá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sou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688E031-A8FE-43BD-9A69-88065D299819}"/>
              </a:ext>
            </a:extLst>
          </p:cNvPr>
          <p:cNvSpPr/>
          <p:nvPr/>
        </p:nvSpPr>
        <p:spPr>
          <a:xfrm>
            <a:off x="7005226" y="4514477"/>
            <a:ext cx="5038495" cy="566309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/>
          <a:p>
            <a:r>
              <a:rPr lang="pt-BR" sz="3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github.com/gabriel-society</a:t>
            </a:r>
          </a:p>
        </p:txBody>
      </p:sp>
    </p:spTree>
    <p:extLst>
      <p:ext uri="{BB962C8B-B14F-4D97-AF65-F5344CB8AC3E}">
        <p14:creationId xmlns:p14="http://schemas.microsoft.com/office/powerpoint/2010/main" val="3848744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6B667ECF-A389-4E26-A085-C9041DA7E4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Patterns</a:t>
            </a:r>
            <a:endParaRPr lang="pt-BR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1E546A0-91BA-452C-8854-3B4FBE2DF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69352"/>
              </p:ext>
            </p:extLst>
          </p:nvPr>
        </p:nvGraphicFramePr>
        <p:xfrm>
          <a:off x="1420206" y="1814888"/>
          <a:ext cx="192820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207">
                  <a:extLst>
                    <a:ext uri="{9D8B030D-6E8A-4147-A177-3AD203B41FA5}">
                      <a16:colId xmlns:a16="http://schemas.microsoft.com/office/drawing/2014/main" val="49528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Context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7323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D95FE78-B11C-4EFE-809F-1E82C2BCA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11995"/>
              </p:ext>
            </p:extLst>
          </p:nvPr>
        </p:nvGraphicFramePr>
        <p:xfrm>
          <a:off x="6032774" y="1680268"/>
          <a:ext cx="192820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207">
                  <a:extLst>
                    <a:ext uri="{9D8B030D-6E8A-4147-A177-3AD203B41FA5}">
                      <a16:colId xmlns:a16="http://schemas.microsoft.com/office/drawing/2014/main" val="49528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&lt;&lt;interface&gt;&gt;</a:t>
                      </a:r>
                      <a:br>
                        <a:rPr lang="pt-BR" dirty="0"/>
                      </a:br>
                      <a:r>
                        <a:rPr lang="pt-BR" dirty="0" err="1"/>
                        <a:t>Strategy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+execute()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732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050AAEC-4DB7-4CED-AA61-A331909D7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036654"/>
              </p:ext>
            </p:extLst>
          </p:nvPr>
        </p:nvGraphicFramePr>
        <p:xfrm>
          <a:off x="4479901" y="4564129"/>
          <a:ext cx="23422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281">
                  <a:extLst>
                    <a:ext uri="{9D8B030D-6E8A-4147-A177-3AD203B41FA5}">
                      <a16:colId xmlns:a16="http://schemas.microsoft.com/office/drawing/2014/main" val="49528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ConcreteStrategyA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+execute()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7323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6E5B3BE-9ABE-4591-97FD-463BCCA9A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45020"/>
              </p:ext>
            </p:extLst>
          </p:nvPr>
        </p:nvGraphicFramePr>
        <p:xfrm>
          <a:off x="7302775" y="4552128"/>
          <a:ext cx="23422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281">
                  <a:extLst>
                    <a:ext uri="{9D8B030D-6E8A-4147-A177-3AD203B41FA5}">
                      <a16:colId xmlns:a16="http://schemas.microsoft.com/office/drawing/2014/main" val="49528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ConcreteStrategyB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65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+execute()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27323"/>
                  </a:ext>
                </a:extLst>
              </a:tr>
            </a:tbl>
          </a:graphicData>
        </a:graphic>
      </p:graphicFrame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A6E0D8-FD4B-41CD-85B9-71F56B0BF339}"/>
              </a:ext>
            </a:extLst>
          </p:cNvPr>
          <p:cNvCxnSpPr>
            <a:cxnSpLocks/>
          </p:cNvCxnSpPr>
          <p:nvPr/>
        </p:nvCxnSpPr>
        <p:spPr>
          <a:xfrm flipV="1">
            <a:off x="7010035" y="3251999"/>
            <a:ext cx="0" cy="75590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C122874E-9B1A-48D3-B4E8-0C135B391C99}"/>
              </a:ext>
            </a:extLst>
          </p:cNvPr>
          <p:cNvSpPr/>
          <p:nvPr/>
        </p:nvSpPr>
        <p:spPr>
          <a:xfrm>
            <a:off x="6690982" y="2691188"/>
            <a:ext cx="611793" cy="560810"/>
          </a:xfrm>
          <a:prstGeom prst="triangl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5E9BD57B-05C1-4D7D-A5FC-C44151452AA0}"/>
              </a:ext>
            </a:extLst>
          </p:cNvPr>
          <p:cNvCxnSpPr>
            <a:cxnSpLocks/>
          </p:cNvCxnSpPr>
          <p:nvPr/>
        </p:nvCxnSpPr>
        <p:spPr>
          <a:xfrm flipV="1">
            <a:off x="5675894" y="4013803"/>
            <a:ext cx="0" cy="5503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A128756-3E89-49F2-9215-92055B509611}"/>
              </a:ext>
            </a:extLst>
          </p:cNvPr>
          <p:cNvCxnSpPr>
            <a:cxnSpLocks/>
          </p:cNvCxnSpPr>
          <p:nvPr/>
        </p:nvCxnSpPr>
        <p:spPr>
          <a:xfrm flipV="1">
            <a:off x="8473915" y="4007901"/>
            <a:ext cx="0" cy="5503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4D5B4D4-CF14-448F-942D-456ECA782A4F}"/>
              </a:ext>
            </a:extLst>
          </p:cNvPr>
          <p:cNvCxnSpPr>
            <a:cxnSpLocks/>
          </p:cNvCxnSpPr>
          <p:nvPr/>
        </p:nvCxnSpPr>
        <p:spPr>
          <a:xfrm flipH="1">
            <a:off x="5675894" y="4007901"/>
            <a:ext cx="27980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uxograma: Decisão 19">
            <a:extLst>
              <a:ext uri="{FF2B5EF4-FFF2-40B4-BE49-F238E27FC236}">
                <a16:creationId xmlns:a16="http://schemas.microsoft.com/office/drawing/2014/main" id="{101D577B-BDD0-4432-B747-2A0D68A016D2}"/>
              </a:ext>
            </a:extLst>
          </p:cNvPr>
          <p:cNvSpPr/>
          <p:nvPr/>
        </p:nvSpPr>
        <p:spPr>
          <a:xfrm>
            <a:off x="3348414" y="2047581"/>
            <a:ext cx="559166" cy="276294"/>
          </a:xfrm>
          <a:prstGeom prst="flowChartDecisi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1B1C80A1-30E3-42CC-8753-E94481671D8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762672" y="2185728"/>
            <a:ext cx="2270102" cy="10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820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E3A2407D-3874-44CF-A075-7BA8F846AE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yah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8CD665-229B-47A7-841D-821989E5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60" y="421070"/>
            <a:ext cx="4067175" cy="32194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1E38AD-ECE3-4578-936A-BA1557BB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60" y="3853038"/>
            <a:ext cx="8410575" cy="21621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FB405E1-4A89-49C0-856C-63CE6435BDC7}"/>
              </a:ext>
            </a:extLst>
          </p:cNvPr>
          <p:cNvSpPr/>
          <p:nvPr/>
        </p:nvSpPr>
        <p:spPr>
          <a:xfrm>
            <a:off x="2257997" y="2915098"/>
            <a:ext cx="3838003" cy="432816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C8ECDD7-A33C-4D1F-83D6-DF13596A7EA5}"/>
              </a:ext>
            </a:extLst>
          </p:cNvPr>
          <p:cNvSpPr/>
          <p:nvPr/>
        </p:nvSpPr>
        <p:spPr>
          <a:xfrm>
            <a:off x="2247159" y="5179804"/>
            <a:ext cx="4403694" cy="432816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31">
            <a:extLst>
              <a:ext uri="{FF2B5EF4-FFF2-40B4-BE49-F238E27FC236}">
                <a16:creationId xmlns:a16="http://schemas.microsoft.com/office/drawing/2014/main" id="{2DF7FD93-3415-4959-AFFD-1C3230B11B69}"/>
              </a:ext>
            </a:extLst>
          </p:cNvPr>
          <p:cNvSpPr txBox="1">
            <a:spLocks/>
          </p:cNvSpPr>
          <p:nvPr/>
        </p:nvSpPr>
        <p:spPr>
          <a:xfrm>
            <a:off x="6650853" y="4947304"/>
            <a:ext cx="4873165" cy="93027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Contexto com regras por turma</a:t>
            </a:r>
          </a:p>
          <a:p>
            <a:r>
              <a:rPr lang="pt-BR" sz="2800" b="1" dirty="0"/>
              <a:t>(</a:t>
            </a:r>
            <a:r>
              <a:rPr lang="pt-BR" sz="2800" b="1" dirty="0" err="1"/>
              <a:t>Context</a:t>
            </a:r>
            <a:r>
              <a:rPr lang="pt-BR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6529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33318FA2-B47C-4156-9A6C-EABA6E129E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Abstraction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D28F73-4474-434B-A081-2A565E788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271587"/>
            <a:ext cx="6772275" cy="13049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A408E88-2ED9-4C87-904F-999649CB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917824"/>
            <a:ext cx="10801350" cy="31051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9557EF7-C699-4800-8F05-ADB31D684D3F}"/>
              </a:ext>
            </a:extLst>
          </p:cNvPr>
          <p:cNvSpPr/>
          <p:nvPr/>
        </p:nvSpPr>
        <p:spPr>
          <a:xfrm>
            <a:off x="3866989" y="3662445"/>
            <a:ext cx="2929465" cy="432816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9B7009B-860F-47DC-A88B-B1CBAC32F8A0}"/>
              </a:ext>
            </a:extLst>
          </p:cNvPr>
          <p:cNvSpPr/>
          <p:nvPr/>
        </p:nvSpPr>
        <p:spPr>
          <a:xfrm>
            <a:off x="1021212" y="1924049"/>
            <a:ext cx="6564921" cy="432816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31">
            <a:extLst>
              <a:ext uri="{FF2B5EF4-FFF2-40B4-BE49-F238E27FC236}">
                <a16:creationId xmlns:a16="http://schemas.microsoft.com/office/drawing/2014/main" id="{DF8C61EF-95A8-4F0C-9C45-F8EF1CA9244D}"/>
              </a:ext>
            </a:extLst>
          </p:cNvPr>
          <p:cNvSpPr txBox="1">
            <a:spLocks/>
          </p:cNvSpPr>
          <p:nvPr/>
        </p:nvSpPr>
        <p:spPr>
          <a:xfrm>
            <a:off x="7793487" y="1875305"/>
            <a:ext cx="1649085" cy="53030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5732743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E3A2407D-3874-44CF-A075-7BA8F846AE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My</a:t>
            </a:r>
            <a:r>
              <a:rPr lang="pt-BR" dirty="0"/>
              <a:t> </a:t>
            </a:r>
            <a:r>
              <a:rPr lang="pt-BR" dirty="0" err="1"/>
              <a:t>rules</a:t>
            </a:r>
            <a:r>
              <a:rPr lang="pt-BR" dirty="0"/>
              <a:t>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0155CEC-5AB2-4699-A534-09A7C875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1090040"/>
            <a:ext cx="4636510" cy="333249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1DE9B00-E912-4D34-BAB5-2D9BA6DFB729}"/>
              </a:ext>
            </a:extLst>
          </p:cNvPr>
          <p:cNvSpPr/>
          <p:nvPr/>
        </p:nvSpPr>
        <p:spPr>
          <a:xfrm>
            <a:off x="1343931" y="2748347"/>
            <a:ext cx="3531813" cy="137518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31">
            <a:extLst>
              <a:ext uri="{FF2B5EF4-FFF2-40B4-BE49-F238E27FC236}">
                <a16:creationId xmlns:a16="http://schemas.microsoft.com/office/drawing/2014/main" id="{46B3C706-3457-4570-B309-7AF203612ECF}"/>
              </a:ext>
            </a:extLst>
          </p:cNvPr>
          <p:cNvSpPr txBox="1">
            <a:spLocks/>
          </p:cNvSpPr>
          <p:nvPr/>
        </p:nvSpPr>
        <p:spPr>
          <a:xfrm>
            <a:off x="5149550" y="3023190"/>
            <a:ext cx="4873165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Regras de desconto separadas</a:t>
            </a:r>
          </a:p>
          <a:p>
            <a:r>
              <a:rPr lang="pt-BR" sz="2800" b="1" dirty="0"/>
              <a:t>(Concrete </a:t>
            </a:r>
            <a:r>
              <a:rPr lang="pt-BR" sz="2800" b="1" dirty="0" err="1"/>
              <a:t>Strategy</a:t>
            </a:r>
            <a:r>
              <a:rPr lang="pt-BR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9867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33318FA2-B47C-4156-9A6C-EABA6E129E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#1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AF13AE-FED0-489D-AB3D-2208A02F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465137"/>
            <a:ext cx="8086725" cy="61436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6E45240-65DD-4250-9651-CBFFBC7BD194}"/>
              </a:ext>
            </a:extLst>
          </p:cNvPr>
          <p:cNvSpPr/>
          <p:nvPr/>
        </p:nvSpPr>
        <p:spPr>
          <a:xfrm>
            <a:off x="2214563" y="1706747"/>
            <a:ext cx="3280629" cy="930275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63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2F9F681-6250-4277-BE01-300D3A9E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890587"/>
            <a:ext cx="10410825" cy="5076825"/>
          </a:xfrm>
          <a:prstGeom prst="rect">
            <a:avLst/>
          </a:prstGeom>
        </p:spPr>
      </p:pic>
      <p:sp>
        <p:nvSpPr>
          <p:cNvPr id="2" name="Título 31">
            <a:extLst>
              <a:ext uri="{FF2B5EF4-FFF2-40B4-BE49-F238E27FC236}">
                <a16:creationId xmlns:a16="http://schemas.microsoft.com/office/drawing/2014/main" id="{33318FA2-B47C-4156-9A6C-EABA6E129E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#2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6E45240-65DD-4250-9651-CBFFBC7BD194}"/>
              </a:ext>
            </a:extLst>
          </p:cNvPr>
          <p:cNvSpPr/>
          <p:nvPr/>
        </p:nvSpPr>
        <p:spPr>
          <a:xfrm>
            <a:off x="1212240" y="2137570"/>
            <a:ext cx="6850306" cy="605631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60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33318FA2-B47C-4156-9A6C-EABA6E129E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#3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3CA6CF-2E40-49A3-A770-5650BC7A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28575"/>
            <a:ext cx="8201025" cy="68008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6E45240-65DD-4250-9651-CBFFBC7BD194}"/>
              </a:ext>
            </a:extLst>
          </p:cNvPr>
          <p:cNvSpPr/>
          <p:nvPr/>
        </p:nvSpPr>
        <p:spPr>
          <a:xfrm>
            <a:off x="1581516" y="1275923"/>
            <a:ext cx="3394930" cy="930275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38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33318FA2-B47C-4156-9A6C-EABA6E129E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Putting</a:t>
            </a:r>
            <a:r>
              <a:rPr lang="pt-BR" b="1" dirty="0"/>
              <a:t> </a:t>
            </a:r>
            <a:r>
              <a:rPr lang="pt-BR" b="1" dirty="0" err="1"/>
              <a:t>all</a:t>
            </a:r>
            <a:r>
              <a:rPr lang="pt-BR" b="1" dirty="0"/>
              <a:t> </a:t>
            </a:r>
            <a:r>
              <a:rPr lang="pt-BR" b="1" dirty="0" err="1"/>
              <a:t>together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DC2F3B-D9FF-4BF1-BD73-59C14493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523"/>
            <a:ext cx="11927012" cy="516895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5C5BE34-076B-4853-9B1D-042B67A625DA}"/>
              </a:ext>
            </a:extLst>
          </p:cNvPr>
          <p:cNvSpPr/>
          <p:nvPr/>
        </p:nvSpPr>
        <p:spPr>
          <a:xfrm>
            <a:off x="693492" y="3006738"/>
            <a:ext cx="11233519" cy="2374154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74623682-62A2-4612-8452-D88743CC7BD2}"/>
              </a:ext>
            </a:extLst>
          </p:cNvPr>
          <p:cNvSpPr/>
          <p:nvPr/>
        </p:nvSpPr>
        <p:spPr>
          <a:xfrm rot="5400000">
            <a:off x="6656923" y="2964158"/>
            <a:ext cx="307732" cy="185288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8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DA6EA76B-EDC7-4BC1-A32E-8DBF34E4C5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SOLID ....</a:t>
            </a:r>
          </a:p>
        </p:txBody>
      </p:sp>
      <p:sp>
        <p:nvSpPr>
          <p:cNvPr id="3" name="Título 31">
            <a:extLst>
              <a:ext uri="{FF2B5EF4-FFF2-40B4-BE49-F238E27FC236}">
                <a16:creationId xmlns:a16="http://schemas.microsoft.com/office/drawing/2014/main" id="{0B787270-2FBA-4569-AA2B-4029E7BBA898}"/>
              </a:ext>
            </a:extLst>
          </p:cNvPr>
          <p:cNvSpPr txBox="1">
            <a:spLocks/>
          </p:cNvSpPr>
          <p:nvPr/>
        </p:nvSpPr>
        <p:spPr>
          <a:xfrm>
            <a:off x="2740973" y="1251562"/>
            <a:ext cx="8275787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/>
              <a:t>SRP – Single </a:t>
            </a:r>
            <a:r>
              <a:rPr lang="pt-BR" sz="4000" b="1" dirty="0" err="1"/>
              <a:t>Responsibility</a:t>
            </a:r>
            <a:r>
              <a:rPr lang="pt-BR" sz="4000" b="1" dirty="0"/>
              <a:t> </a:t>
            </a:r>
            <a:r>
              <a:rPr lang="pt-BR" sz="4000" b="1" dirty="0" err="1"/>
              <a:t>Principle</a:t>
            </a:r>
            <a:r>
              <a:rPr lang="pt-BR" sz="4000" b="1" dirty="0"/>
              <a:t> </a:t>
            </a:r>
          </a:p>
        </p:txBody>
      </p:sp>
      <p:pic>
        <p:nvPicPr>
          <p:cNvPr id="9" name="Gráfico 8" descr="Marca de seleção">
            <a:extLst>
              <a:ext uri="{FF2B5EF4-FFF2-40B4-BE49-F238E27FC236}">
                <a16:creationId xmlns:a16="http://schemas.microsoft.com/office/drawing/2014/main" id="{344D2432-21D3-47A0-B678-CEC004E7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860" y="1057704"/>
            <a:ext cx="914400" cy="914400"/>
          </a:xfrm>
          <a:prstGeom prst="rect">
            <a:avLst/>
          </a:prstGeom>
        </p:spPr>
      </p:pic>
      <p:sp>
        <p:nvSpPr>
          <p:cNvPr id="4" name="Título 31">
            <a:extLst>
              <a:ext uri="{FF2B5EF4-FFF2-40B4-BE49-F238E27FC236}">
                <a16:creationId xmlns:a16="http://schemas.microsoft.com/office/drawing/2014/main" id="{C0EF53EF-5F16-4908-94A5-47DF1D652064}"/>
              </a:ext>
            </a:extLst>
          </p:cNvPr>
          <p:cNvSpPr txBox="1">
            <a:spLocks/>
          </p:cNvSpPr>
          <p:nvPr/>
        </p:nvSpPr>
        <p:spPr>
          <a:xfrm>
            <a:off x="2740973" y="1983908"/>
            <a:ext cx="8091149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/>
              <a:t>OCP – Open/</a:t>
            </a:r>
            <a:r>
              <a:rPr lang="pt-BR" sz="4000" b="1" dirty="0" err="1"/>
              <a:t>Closed</a:t>
            </a:r>
            <a:r>
              <a:rPr lang="pt-BR" sz="4000" b="1" dirty="0"/>
              <a:t> </a:t>
            </a:r>
            <a:r>
              <a:rPr lang="pt-BR" sz="4000" b="1" dirty="0" err="1"/>
              <a:t>Principle</a:t>
            </a:r>
            <a:endParaRPr lang="pt-BR" sz="4000" b="1" dirty="0"/>
          </a:p>
        </p:txBody>
      </p:sp>
      <p:pic>
        <p:nvPicPr>
          <p:cNvPr id="10" name="Gráfico 9" descr="Marca de seleção">
            <a:extLst>
              <a:ext uri="{FF2B5EF4-FFF2-40B4-BE49-F238E27FC236}">
                <a16:creationId xmlns:a16="http://schemas.microsoft.com/office/drawing/2014/main" id="{C63B5C7E-3C29-42E4-9D20-089C63D16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860" y="1778344"/>
            <a:ext cx="914400" cy="914400"/>
          </a:xfrm>
          <a:prstGeom prst="rect">
            <a:avLst/>
          </a:prstGeom>
        </p:spPr>
      </p:pic>
      <p:sp>
        <p:nvSpPr>
          <p:cNvPr id="5" name="Título 31">
            <a:extLst>
              <a:ext uri="{FF2B5EF4-FFF2-40B4-BE49-F238E27FC236}">
                <a16:creationId xmlns:a16="http://schemas.microsoft.com/office/drawing/2014/main" id="{D84114D6-E790-4E9F-BA17-18CEC41997F6}"/>
              </a:ext>
            </a:extLst>
          </p:cNvPr>
          <p:cNvSpPr txBox="1">
            <a:spLocks/>
          </p:cNvSpPr>
          <p:nvPr/>
        </p:nvSpPr>
        <p:spPr>
          <a:xfrm>
            <a:off x="2740973" y="2696081"/>
            <a:ext cx="7449312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LSP – </a:t>
            </a:r>
            <a:r>
              <a:rPr lang="pt-BR" dirty="0" err="1"/>
              <a:t>Liskov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</a:t>
            </a:r>
            <a:r>
              <a:rPr lang="pt-BR" dirty="0" err="1"/>
              <a:t>Principle</a:t>
            </a:r>
            <a:r>
              <a:rPr lang="pt-BR" dirty="0"/>
              <a:t> </a:t>
            </a:r>
          </a:p>
        </p:txBody>
      </p:sp>
      <p:pic>
        <p:nvPicPr>
          <p:cNvPr id="11" name="Gráfico 10" descr="Marca de seleção">
            <a:extLst>
              <a:ext uri="{FF2B5EF4-FFF2-40B4-BE49-F238E27FC236}">
                <a16:creationId xmlns:a16="http://schemas.microsoft.com/office/drawing/2014/main" id="{74EF82B3-97FB-4639-A6A4-D5BBAC7E1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860" y="2502223"/>
            <a:ext cx="914400" cy="914400"/>
          </a:xfrm>
          <a:prstGeom prst="rect">
            <a:avLst/>
          </a:prstGeom>
        </p:spPr>
      </p:pic>
      <p:sp>
        <p:nvSpPr>
          <p:cNvPr id="6" name="Título 31">
            <a:extLst>
              <a:ext uri="{FF2B5EF4-FFF2-40B4-BE49-F238E27FC236}">
                <a16:creationId xmlns:a16="http://schemas.microsoft.com/office/drawing/2014/main" id="{3114AA7F-CAB8-4C35-A5C5-C76F836D3B23}"/>
              </a:ext>
            </a:extLst>
          </p:cNvPr>
          <p:cNvSpPr txBox="1">
            <a:spLocks/>
          </p:cNvSpPr>
          <p:nvPr/>
        </p:nvSpPr>
        <p:spPr>
          <a:xfrm>
            <a:off x="2740973" y="3484276"/>
            <a:ext cx="8785743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/>
              <a:t>ISP – Interface </a:t>
            </a:r>
            <a:r>
              <a:rPr lang="pt-BR" sz="4000" b="1" dirty="0" err="1"/>
              <a:t>Segragation</a:t>
            </a:r>
            <a:r>
              <a:rPr lang="pt-BR" sz="4000" b="1" dirty="0"/>
              <a:t> </a:t>
            </a:r>
            <a:r>
              <a:rPr lang="pt-BR" sz="4000" b="1" dirty="0" err="1"/>
              <a:t>Principle</a:t>
            </a:r>
            <a:endParaRPr lang="pt-BR" sz="4000" b="1" dirty="0"/>
          </a:p>
        </p:txBody>
      </p:sp>
      <p:pic>
        <p:nvPicPr>
          <p:cNvPr id="12" name="Gráfico 11" descr="Marca de seleção">
            <a:extLst>
              <a:ext uri="{FF2B5EF4-FFF2-40B4-BE49-F238E27FC236}">
                <a16:creationId xmlns:a16="http://schemas.microsoft.com/office/drawing/2014/main" id="{28814C6F-ADD9-499C-9144-450334B8A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860" y="3290418"/>
            <a:ext cx="914400" cy="914400"/>
          </a:xfrm>
          <a:prstGeom prst="rect">
            <a:avLst/>
          </a:prstGeom>
        </p:spPr>
      </p:pic>
      <p:sp>
        <p:nvSpPr>
          <p:cNvPr id="7" name="Título 31">
            <a:extLst>
              <a:ext uri="{FF2B5EF4-FFF2-40B4-BE49-F238E27FC236}">
                <a16:creationId xmlns:a16="http://schemas.microsoft.com/office/drawing/2014/main" id="{085D0023-4436-424C-94B7-B5B71D8AA588}"/>
              </a:ext>
            </a:extLst>
          </p:cNvPr>
          <p:cNvSpPr txBox="1">
            <a:spLocks/>
          </p:cNvSpPr>
          <p:nvPr/>
        </p:nvSpPr>
        <p:spPr>
          <a:xfrm>
            <a:off x="2740973" y="4394046"/>
            <a:ext cx="10005646" cy="52668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/>
              <a:t>DIP – </a:t>
            </a:r>
            <a:r>
              <a:rPr lang="pt-BR" sz="4000" b="1" dirty="0" err="1"/>
              <a:t>Dependecy</a:t>
            </a:r>
            <a:r>
              <a:rPr lang="pt-BR" sz="4000" b="1" dirty="0"/>
              <a:t> </a:t>
            </a:r>
            <a:r>
              <a:rPr lang="pt-BR" sz="4000" b="1" dirty="0" err="1"/>
              <a:t>Inversion</a:t>
            </a:r>
            <a:r>
              <a:rPr lang="pt-BR" sz="4000" b="1" dirty="0"/>
              <a:t> </a:t>
            </a:r>
            <a:r>
              <a:rPr lang="pt-BR" sz="4000" b="1" dirty="0" err="1"/>
              <a:t>Principle</a:t>
            </a:r>
            <a:endParaRPr lang="pt-BR" sz="4000" b="1" dirty="0"/>
          </a:p>
        </p:txBody>
      </p:sp>
      <p:pic>
        <p:nvPicPr>
          <p:cNvPr id="13" name="Gráfico 12" descr="Marca de seleção">
            <a:extLst>
              <a:ext uri="{FF2B5EF4-FFF2-40B4-BE49-F238E27FC236}">
                <a16:creationId xmlns:a16="http://schemas.microsoft.com/office/drawing/2014/main" id="{1E6FEEDB-A754-4791-9818-DD92A0A6F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7860" y="42048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6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FD86A88B-DAAC-4BD6-B65F-4ACA372847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06508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Did</a:t>
            </a:r>
            <a:r>
              <a:rPr lang="pt-BR" b="1" dirty="0"/>
              <a:t> </a:t>
            </a:r>
            <a:r>
              <a:rPr lang="pt-BR" b="1" dirty="0" err="1"/>
              <a:t>you</a:t>
            </a:r>
            <a:r>
              <a:rPr lang="pt-BR" b="1" dirty="0"/>
              <a:t> </a:t>
            </a:r>
            <a:r>
              <a:rPr lang="pt-BR" b="1" dirty="0" err="1"/>
              <a:t>forget</a:t>
            </a:r>
            <a:r>
              <a:rPr lang="pt-BR" b="1" dirty="0"/>
              <a:t> </a:t>
            </a:r>
            <a:r>
              <a:rPr lang="pt-BR" b="1" dirty="0" err="1"/>
              <a:t>about</a:t>
            </a:r>
            <a:r>
              <a:rPr lang="pt-BR" b="1" dirty="0"/>
              <a:t> </a:t>
            </a:r>
            <a:r>
              <a:rPr lang="pt-BR" b="1" dirty="0" err="1"/>
              <a:t>persistence</a:t>
            </a:r>
            <a:r>
              <a:rPr lang="pt-BR" b="1" dirty="0"/>
              <a:t>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04A492-EBD2-4C5A-8DDF-A717DFB9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97" y="1934308"/>
            <a:ext cx="7157735" cy="349933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5139C46-EE94-4F8A-B76F-A8FBC8311E55}"/>
              </a:ext>
            </a:extLst>
          </p:cNvPr>
          <p:cNvSpPr/>
          <p:nvPr/>
        </p:nvSpPr>
        <p:spPr>
          <a:xfrm>
            <a:off x="2932968" y="4431322"/>
            <a:ext cx="6430840" cy="826477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516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FA69AF-EDBC-4809-B469-40454E4B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46" y="1119479"/>
            <a:ext cx="6575366" cy="5087257"/>
          </a:xfrm>
          <a:prstGeom prst="rect">
            <a:avLst/>
          </a:prstGeom>
        </p:spPr>
      </p:pic>
      <p:sp>
        <p:nvSpPr>
          <p:cNvPr id="6" name="Título 31">
            <a:extLst>
              <a:ext uri="{FF2B5EF4-FFF2-40B4-BE49-F238E27FC236}">
                <a16:creationId xmlns:a16="http://schemas.microsoft.com/office/drawing/2014/main" id="{83E4411D-D715-4188-996F-1E1F4ABED9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Simple</a:t>
            </a:r>
            <a:r>
              <a:rPr lang="pt-BR" dirty="0"/>
              <a:t>......</a:t>
            </a:r>
            <a:r>
              <a:rPr lang="pt-BR" dirty="0" err="1"/>
              <a:t>required</a:t>
            </a:r>
            <a:r>
              <a:rPr lang="pt-BR" dirty="0"/>
              <a:t> </a:t>
            </a:r>
            <a:r>
              <a:rPr lang="pt-BR" dirty="0" err="1"/>
              <a:t>fields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2A00982-CD10-439A-84DA-1A85758CB398}"/>
              </a:ext>
            </a:extLst>
          </p:cNvPr>
          <p:cNvSpPr/>
          <p:nvPr/>
        </p:nvSpPr>
        <p:spPr>
          <a:xfrm>
            <a:off x="6407378" y="1756437"/>
            <a:ext cx="1178755" cy="24340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2782B0-2EC1-498B-8D83-95E3C6753E77}"/>
              </a:ext>
            </a:extLst>
          </p:cNvPr>
          <p:cNvSpPr/>
          <p:nvPr/>
        </p:nvSpPr>
        <p:spPr>
          <a:xfrm>
            <a:off x="3203688" y="1999839"/>
            <a:ext cx="2892312" cy="24340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2B113E-962C-4A1E-B357-1FCA250CA534}"/>
              </a:ext>
            </a:extLst>
          </p:cNvPr>
          <p:cNvSpPr/>
          <p:nvPr/>
        </p:nvSpPr>
        <p:spPr>
          <a:xfrm>
            <a:off x="3060059" y="4441528"/>
            <a:ext cx="3202594" cy="3146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DC88D3-497B-4097-8AB3-BABCCCEC2079}"/>
              </a:ext>
            </a:extLst>
          </p:cNvPr>
          <p:cNvSpPr/>
          <p:nvPr/>
        </p:nvSpPr>
        <p:spPr>
          <a:xfrm>
            <a:off x="5028102" y="2567775"/>
            <a:ext cx="1379276" cy="3146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3B7B265-87E5-471A-99CD-8CE2E2EA654C}"/>
              </a:ext>
            </a:extLst>
          </p:cNvPr>
          <p:cNvSpPr/>
          <p:nvPr/>
        </p:nvSpPr>
        <p:spPr>
          <a:xfrm>
            <a:off x="5395458" y="3590719"/>
            <a:ext cx="1807909" cy="3146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70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FD86A88B-DAAC-4BD6-B65F-4ACA372847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06508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NoSql</a:t>
            </a:r>
            <a:endParaRPr lang="pt-BR" b="1" dirty="0"/>
          </a:p>
        </p:txBody>
      </p:sp>
      <p:pic>
        <p:nvPicPr>
          <p:cNvPr id="1026" name="Picture 2" descr="Resultado de imagem para ravendb">
            <a:extLst>
              <a:ext uri="{FF2B5EF4-FFF2-40B4-BE49-F238E27FC236}">
                <a16:creationId xmlns:a16="http://schemas.microsoft.com/office/drawing/2014/main" id="{65840E03-9089-4D70-B96A-216F8B6C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49" y="1934308"/>
            <a:ext cx="7317102" cy="23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62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FD86A88B-DAAC-4BD6-B65F-4ACA372847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06508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NoSql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5159CB-9997-4E60-8939-4729536A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58" y="489063"/>
            <a:ext cx="8360083" cy="587987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E070B62-4AAD-438F-BB33-639D76691BE7}"/>
              </a:ext>
            </a:extLst>
          </p:cNvPr>
          <p:cNvSpPr/>
          <p:nvPr/>
        </p:nvSpPr>
        <p:spPr>
          <a:xfrm>
            <a:off x="2484560" y="3771899"/>
            <a:ext cx="7590021" cy="2461847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629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FD86A88B-DAAC-4BD6-B65F-4ACA372847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06508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Hey</a:t>
            </a:r>
            <a:r>
              <a:rPr lang="pt-BR" b="1" dirty="0"/>
              <a:t>, </a:t>
            </a:r>
            <a:r>
              <a:rPr lang="pt-BR" b="1" dirty="0" err="1"/>
              <a:t>we</a:t>
            </a:r>
            <a:r>
              <a:rPr lang="pt-BR" b="1" dirty="0"/>
              <a:t> use </a:t>
            </a:r>
            <a:r>
              <a:rPr lang="pt-BR" b="1" dirty="0" err="1"/>
              <a:t>sql</a:t>
            </a:r>
            <a:r>
              <a:rPr lang="pt-BR" b="1" dirty="0"/>
              <a:t> server!</a:t>
            </a:r>
          </a:p>
        </p:txBody>
      </p:sp>
      <p:pic>
        <p:nvPicPr>
          <p:cNvPr id="2050" name="Picture 2" descr="Resultado de imagem para sql server">
            <a:extLst>
              <a:ext uri="{FF2B5EF4-FFF2-40B4-BE49-F238E27FC236}">
                <a16:creationId xmlns:a16="http://schemas.microsoft.com/office/drawing/2014/main" id="{A999F7AE-167A-479E-A1A2-C0A8FFF81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1" y="730495"/>
            <a:ext cx="6534149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mysql">
            <a:extLst>
              <a:ext uri="{FF2B5EF4-FFF2-40B4-BE49-F238E27FC236}">
                <a16:creationId xmlns:a16="http://schemas.microsoft.com/office/drawing/2014/main" id="{A570B5E1-B87F-4B18-BEF2-1BA6579E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10" y="3692769"/>
            <a:ext cx="3360237" cy="140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oracle">
            <a:extLst>
              <a:ext uri="{FF2B5EF4-FFF2-40B4-BE49-F238E27FC236}">
                <a16:creationId xmlns:a16="http://schemas.microsoft.com/office/drawing/2014/main" id="{3938918D-C2D3-483C-B0B8-CB74F83D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877" y="4220308"/>
            <a:ext cx="3120016" cy="75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postgresql">
            <a:extLst>
              <a:ext uri="{FF2B5EF4-FFF2-40B4-BE49-F238E27FC236}">
                <a16:creationId xmlns:a16="http://schemas.microsoft.com/office/drawing/2014/main" id="{5426016F-38E9-4FE0-BAD6-CFB33524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36" y="3352143"/>
            <a:ext cx="3472660" cy="173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11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FD86A88B-DAAC-4BD6-B65F-4ACA372847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06508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JSON</a:t>
            </a:r>
          </a:p>
        </p:txBody>
      </p:sp>
      <p:pic>
        <p:nvPicPr>
          <p:cNvPr id="4102" name="Picture 6" descr="Resultado de imagem para Json">
            <a:extLst>
              <a:ext uri="{FF2B5EF4-FFF2-40B4-BE49-F238E27FC236}">
                <a16:creationId xmlns:a16="http://schemas.microsoft.com/office/drawing/2014/main" id="{D32C1027-624A-4EEB-9704-2071DD361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37" y="1751867"/>
            <a:ext cx="6572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33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FD86A88B-DAAC-4BD6-B65F-4ACA372847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06508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Repository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8AE942-6FA6-48D4-8CCA-816C4CEA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4" y="692190"/>
            <a:ext cx="10717090" cy="529060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62CE2EF-FA18-4725-9A40-F76307E6FC49}"/>
              </a:ext>
            </a:extLst>
          </p:cNvPr>
          <p:cNvSpPr/>
          <p:nvPr/>
        </p:nvSpPr>
        <p:spPr>
          <a:xfrm>
            <a:off x="1754798" y="2734407"/>
            <a:ext cx="9596071" cy="694593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87CFB87D-FC61-4E54-8874-F37E026408B7}"/>
              </a:ext>
            </a:extLst>
          </p:cNvPr>
          <p:cNvSpPr/>
          <p:nvPr/>
        </p:nvSpPr>
        <p:spPr>
          <a:xfrm rot="7348475">
            <a:off x="5586908" y="3030192"/>
            <a:ext cx="473055" cy="108428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072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2B78529-79A6-4324-812F-BE126F80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812077"/>
            <a:ext cx="11567746" cy="5532401"/>
          </a:xfrm>
          <a:prstGeom prst="rect">
            <a:avLst/>
          </a:prstGeom>
        </p:spPr>
      </p:pic>
      <p:sp>
        <p:nvSpPr>
          <p:cNvPr id="2" name="Título 31">
            <a:extLst>
              <a:ext uri="{FF2B5EF4-FFF2-40B4-BE49-F238E27FC236}">
                <a16:creationId xmlns:a16="http://schemas.microsoft.com/office/drawing/2014/main" id="{FD86A88B-DAAC-4BD6-B65F-4ACA372847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06508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Repository</a:t>
            </a:r>
            <a:r>
              <a:rPr lang="pt-BR" b="1" dirty="0"/>
              <a:t> ... </a:t>
            </a:r>
            <a:r>
              <a:rPr lang="pt-BR" b="1" dirty="0" err="1"/>
              <a:t>get</a:t>
            </a:r>
            <a:endParaRPr lang="pt-BR" b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62CE2EF-FA18-4725-9A40-F76307E6FC49}"/>
              </a:ext>
            </a:extLst>
          </p:cNvPr>
          <p:cNvSpPr/>
          <p:nvPr/>
        </p:nvSpPr>
        <p:spPr>
          <a:xfrm>
            <a:off x="2182690" y="3912576"/>
            <a:ext cx="9596071" cy="773724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87CFB87D-FC61-4E54-8874-F37E026408B7}"/>
              </a:ext>
            </a:extLst>
          </p:cNvPr>
          <p:cNvSpPr/>
          <p:nvPr/>
        </p:nvSpPr>
        <p:spPr>
          <a:xfrm rot="1263264">
            <a:off x="6923339" y="2886859"/>
            <a:ext cx="473055" cy="108428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A84482ED-D489-47E3-B2E5-DC1269697B40}"/>
              </a:ext>
            </a:extLst>
          </p:cNvPr>
          <p:cNvSpPr/>
          <p:nvPr/>
        </p:nvSpPr>
        <p:spPr>
          <a:xfrm rot="6720597">
            <a:off x="5859472" y="4128316"/>
            <a:ext cx="473055" cy="108428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8184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FD86A88B-DAAC-4BD6-B65F-4ACA372847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06508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/>
              <a:t>Finally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58323E-80D2-4D90-8D59-634C5D58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6" y="2959172"/>
            <a:ext cx="11321927" cy="113308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B0E63DC-2AB3-4D9D-82A0-B962CACE246F}"/>
              </a:ext>
            </a:extLst>
          </p:cNvPr>
          <p:cNvSpPr/>
          <p:nvPr/>
        </p:nvSpPr>
        <p:spPr>
          <a:xfrm>
            <a:off x="6614014" y="3318533"/>
            <a:ext cx="4106624" cy="773724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EBE46E3-A739-4F49-8795-498B0154C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434"/>
            <a:ext cx="12192000" cy="47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">
            <a:extLst>
              <a:ext uri="{FF2B5EF4-FFF2-40B4-BE49-F238E27FC236}">
                <a16:creationId xmlns:a16="http://schemas.microsoft.com/office/drawing/2014/main" id="{96AB38D1-32A9-4D74-A864-015AD0BE7621}"/>
              </a:ext>
            </a:extLst>
          </p:cNvPr>
          <p:cNvSpPr txBox="1"/>
          <p:nvPr/>
        </p:nvSpPr>
        <p:spPr>
          <a:xfrm>
            <a:off x="3612600" y="109047"/>
            <a:ext cx="8579400" cy="1089529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Gabriel S. Kohlrausch</a:t>
            </a:r>
          </a:p>
        </p:txBody>
      </p:sp>
      <p:sp>
        <p:nvSpPr>
          <p:cNvPr id="9" name="Label">
            <a:extLst>
              <a:ext uri="{FF2B5EF4-FFF2-40B4-BE49-F238E27FC236}">
                <a16:creationId xmlns:a16="http://schemas.microsoft.com/office/drawing/2014/main" id="{EF94FF20-6CDF-4DE2-85F3-D22403C71D06}"/>
              </a:ext>
            </a:extLst>
          </p:cNvPr>
          <p:cNvSpPr txBox="1"/>
          <p:nvPr/>
        </p:nvSpPr>
        <p:spPr>
          <a:xfrm>
            <a:off x="7675089" y="1198576"/>
            <a:ext cx="4368632" cy="566309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gabriel@society.com.br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18C7131-FC49-45FD-9520-95C15A295F77}"/>
              </a:ext>
            </a:extLst>
          </p:cNvPr>
          <p:cNvSpPr/>
          <p:nvPr/>
        </p:nvSpPr>
        <p:spPr>
          <a:xfrm>
            <a:off x="6368641" y="2004950"/>
            <a:ext cx="5675080" cy="566309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/>
          <a:p>
            <a:r>
              <a:rPr lang="pt-BR" sz="3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www.linkedin.com/in/gabrielsk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74409ED-BA67-41CD-8377-31A8D53186A1}"/>
              </a:ext>
            </a:extLst>
          </p:cNvPr>
          <p:cNvSpPr/>
          <p:nvPr/>
        </p:nvSpPr>
        <p:spPr>
          <a:xfrm>
            <a:off x="7005226" y="2737030"/>
            <a:ext cx="5038495" cy="566309"/>
          </a:xfrm>
          <a:prstGeom prst="rect">
            <a:avLst/>
          </a:prstGeom>
          <a:noFill/>
        </p:spPr>
        <p:txBody>
          <a:bodyPr wrap="none" lIns="73152" tIns="36576" rIns="73152" bIns="36576" rtlCol="0">
            <a:spAutoFit/>
          </a:bodyPr>
          <a:lstStyle/>
          <a:p>
            <a:r>
              <a:rPr lang="pt-BR" sz="3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github.com/gabriel-society</a:t>
            </a:r>
          </a:p>
        </p:txBody>
      </p:sp>
    </p:spTree>
    <p:extLst>
      <p:ext uri="{BB962C8B-B14F-4D97-AF65-F5344CB8AC3E}">
        <p14:creationId xmlns:p14="http://schemas.microsoft.com/office/powerpoint/2010/main" val="25601875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FA69AF-EDBC-4809-B469-40454E4B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10" y="1765435"/>
            <a:ext cx="4915686" cy="3803188"/>
          </a:xfrm>
          <a:prstGeom prst="rect">
            <a:avLst/>
          </a:prstGeom>
        </p:spPr>
      </p:pic>
      <p:sp>
        <p:nvSpPr>
          <p:cNvPr id="6" name="Título 31">
            <a:extLst>
              <a:ext uri="{FF2B5EF4-FFF2-40B4-BE49-F238E27FC236}">
                <a16:creationId xmlns:a16="http://schemas.microsoft.com/office/drawing/2014/main" id="{83E4411D-D715-4188-996F-1E1F4ABED9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But</a:t>
            </a:r>
            <a:r>
              <a:rPr lang="pt-BR" dirty="0"/>
              <a:t>, </a:t>
            </a:r>
            <a:r>
              <a:rPr lang="pt-BR" dirty="0" err="1"/>
              <a:t>if</a:t>
            </a:r>
            <a:r>
              <a:rPr lang="pt-BR" dirty="0"/>
              <a:t> .....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2A00982-CD10-439A-84DA-1A85758CB398}"/>
              </a:ext>
            </a:extLst>
          </p:cNvPr>
          <p:cNvSpPr/>
          <p:nvPr/>
        </p:nvSpPr>
        <p:spPr>
          <a:xfrm>
            <a:off x="3218345" y="2244224"/>
            <a:ext cx="1084415" cy="202455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2782B0-2EC1-498B-8D83-95E3C6753E77}"/>
              </a:ext>
            </a:extLst>
          </p:cNvPr>
          <p:cNvSpPr/>
          <p:nvPr/>
        </p:nvSpPr>
        <p:spPr>
          <a:xfrm>
            <a:off x="856413" y="2425549"/>
            <a:ext cx="2191372" cy="146892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32B113E-962C-4A1E-B357-1FCA250CA534}"/>
              </a:ext>
            </a:extLst>
          </p:cNvPr>
          <p:cNvSpPr/>
          <p:nvPr/>
        </p:nvSpPr>
        <p:spPr>
          <a:xfrm>
            <a:off x="2542069" y="3677572"/>
            <a:ext cx="1250997" cy="116009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DC88D3-497B-4097-8AB3-BABCCCEC2079}"/>
              </a:ext>
            </a:extLst>
          </p:cNvPr>
          <p:cNvSpPr/>
          <p:nvPr/>
        </p:nvSpPr>
        <p:spPr>
          <a:xfrm>
            <a:off x="2284065" y="2871671"/>
            <a:ext cx="972215" cy="192748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3B7B265-87E5-471A-99CD-8CE2E2EA654C}"/>
              </a:ext>
            </a:extLst>
          </p:cNvPr>
          <p:cNvSpPr/>
          <p:nvPr/>
        </p:nvSpPr>
        <p:spPr>
          <a:xfrm>
            <a:off x="785514" y="4275605"/>
            <a:ext cx="2365352" cy="146892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130C238-0C22-4DEA-8DDF-B70E45BD7841}"/>
              </a:ext>
            </a:extLst>
          </p:cNvPr>
          <p:cNvSpPr/>
          <p:nvPr/>
        </p:nvSpPr>
        <p:spPr>
          <a:xfrm>
            <a:off x="785514" y="3815978"/>
            <a:ext cx="3064999" cy="298535"/>
          </a:xfrm>
          <a:prstGeom prst="rect">
            <a:avLst/>
          </a:prstGeom>
          <a:solidFill>
            <a:srgbClr val="0070C0">
              <a:alpha val="31000"/>
            </a:srgbClr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31">
            <a:extLst>
              <a:ext uri="{FF2B5EF4-FFF2-40B4-BE49-F238E27FC236}">
                <a16:creationId xmlns:a16="http://schemas.microsoft.com/office/drawing/2014/main" id="{30127E1D-1C44-48A6-A07C-C0F40738981D}"/>
              </a:ext>
            </a:extLst>
          </p:cNvPr>
          <p:cNvSpPr txBox="1">
            <a:spLocks/>
          </p:cNvSpPr>
          <p:nvPr/>
        </p:nvSpPr>
        <p:spPr>
          <a:xfrm>
            <a:off x="1386462" y="5568623"/>
            <a:ext cx="2406604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Cliente 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DE043EC-71F1-4E5B-BF42-C9A3A21F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736" y="1783003"/>
            <a:ext cx="4897524" cy="3789137"/>
          </a:xfrm>
          <a:prstGeom prst="rect">
            <a:avLst/>
          </a:prstGeom>
        </p:spPr>
      </p:pic>
      <p:sp>
        <p:nvSpPr>
          <p:cNvPr id="22" name="Título 31">
            <a:extLst>
              <a:ext uri="{FF2B5EF4-FFF2-40B4-BE49-F238E27FC236}">
                <a16:creationId xmlns:a16="http://schemas.microsoft.com/office/drawing/2014/main" id="{5C66F3B2-4571-40F7-B7AE-731744B3E8D5}"/>
              </a:ext>
            </a:extLst>
          </p:cNvPr>
          <p:cNvSpPr txBox="1">
            <a:spLocks/>
          </p:cNvSpPr>
          <p:nvPr/>
        </p:nvSpPr>
        <p:spPr>
          <a:xfrm>
            <a:off x="8398934" y="5551800"/>
            <a:ext cx="2406604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Cliente B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99AF7CD-AAB3-4570-B73D-E4C37347A719}"/>
              </a:ext>
            </a:extLst>
          </p:cNvPr>
          <p:cNvSpPr/>
          <p:nvPr/>
        </p:nvSpPr>
        <p:spPr>
          <a:xfrm rot="4909788">
            <a:off x="416652" y="2536758"/>
            <a:ext cx="2222281" cy="232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31">
            <a:extLst>
              <a:ext uri="{FF2B5EF4-FFF2-40B4-BE49-F238E27FC236}">
                <a16:creationId xmlns:a16="http://schemas.microsoft.com/office/drawing/2014/main" id="{805F874C-8B92-4D7C-9388-BC25BBAEFEA2}"/>
              </a:ext>
            </a:extLst>
          </p:cNvPr>
          <p:cNvSpPr txBox="1">
            <a:spLocks/>
          </p:cNvSpPr>
          <p:nvPr/>
        </p:nvSpPr>
        <p:spPr>
          <a:xfrm>
            <a:off x="235692" y="1060092"/>
            <a:ext cx="3432814" cy="3705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Filiação para nós é obrigatório</a:t>
            </a:r>
          </a:p>
        </p:txBody>
      </p:sp>
      <p:sp>
        <p:nvSpPr>
          <p:cNvPr id="25" name="Título 31">
            <a:extLst>
              <a:ext uri="{FF2B5EF4-FFF2-40B4-BE49-F238E27FC236}">
                <a16:creationId xmlns:a16="http://schemas.microsoft.com/office/drawing/2014/main" id="{AE4F73F1-0C2D-40E7-8588-89FF2BDC9900}"/>
              </a:ext>
            </a:extLst>
          </p:cNvPr>
          <p:cNvSpPr txBox="1">
            <a:spLocks/>
          </p:cNvSpPr>
          <p:nvPr/>
        </p:nvSpPr>
        <p:spPr>
          <a:xfrm>
            <a:off x="6797576" y="620154"/>
            <a:ext cx="5101816" cy="98586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Para nós o título deve ser informado, somente quando for categoria XXX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29D644F-F551-43AC-9FA5-019AB1BCA9B3}"/>
              </a:ext>
            </a:extLst>
          </p:cNvPr>
          <p:cNvSpPr/>
          <p:nvPr/>
        </p:nvSpPr>
        <p:spPr>
          <a:xfrm>
            <a:off x="9703592" y="2223094"/>
            <a:ext cx="1084415" cy="202455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DA7DBF7-8F02-4245-B010-F3E1D57156EB}"/>
              </a:ext>
            </a:extLst>
          </p:cNvPr>
          <p:cNvSpPr/>
          <p:nvPr/>
        </p:nvSpPr>
        <p:spPr>
          <a:xfrm>
            <a:off x="7341660" y="2404419"/>
            <a:ext cx="2191372" cy="146892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992D4AD-9142-4CC4-A1FA-6A0BE3D403C9}"/>
              </a:ext>
            </a:extLst>
          </p:cNvPr>
          <p:cNvSpPr/>
          <p:nvPr/>
        </p:nvSpPr>
        <p:spPr>
          <a:xfrm>
            <a:off x="9027316" y="3656442"/>
            <a:ext cx="1250997" cy="116009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0B7D1C-0258-4783-B5E6-0698C125CCC2}"/>
              </a:ext>
            </a:extLst>
          </p:cNvPr>
          <p:cNvSpPr/>
          <p:nvPr/>
        </p:nvSpPr>
        <p:spPr>
          <a:xfrm>
            <a:off x="8769312" y="2850541"/>
            <a:ext cx="972215" cy="192748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D9D535D-84D2-4D30-AE1C-85E1D41AD588}"/>
              </a:ext>
            </a:extLst>
          </p:cNvPr>
          <p:cNvSpPr/>
          <p:nvPr/>
        </p:nvSpPr>
        <p:spPr>
          <a:xfrm>
            <a:off x="7270761" y="4254475"/>
            <a:ext cx="2365352" cy="193606"/>
          </a:xfrm>
          <a:prstGeom prst="rect">
            <a:avLst/>
          </a:prstGeom>
          <a:solidFill>
            <a:srgbClr val="FF0000">
              <a:alpha val="19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5EFC7B9-9A9E-4D63-AD8E-44F18335E946}"/>
              </a:ext>
            </a:extLst>
          </p:cNvPr>
          <p:cNvSpPr/>
          <p:nvPr/>
        </p:nvSpPr>
        <p:spPr>
          <a:xfrm>
            <a:off x="7411867" y="3342519"/>
            <a:ext cx="1274934" cy="146892"/>
          </a:xfrm>
          <a:prstGeom prst="rect">
            <a:avLst/>
          </a:prstGeom>
          <a:solidFill>
            <a:srgbClr val="0070C0">
              <a:alpha val="31000"/>
            </a:srgbClr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F8858E80-AB4F-49F3-AD9E-251DCB90BC81}"/>
              </a:ext>
            </a:extLst>
          </p:cNvPr>
          <p:cNvSpPr/>
          <p:nvPr/>
        </p:nvSpPr>
        <p:spPr>
          <a:xfrm rot="7085190">
            <a:off x="7493369" y="2229049"/>
            <a:ext cx="2222281" cy="232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31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/>
      <p:bldP spid="22" grpId="0"/>
      <p:bldP spid="2" grpId="0" animBg="1"/>
      <p:bldP spid="23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1">
            <a:extLst>
              <a:ext uri="{FF2B5EF4-FFF2-40B4-BE49-F238E27FC236}">
                <a16:creationId xmlns:a16="http://schemas.microsoft.com/office/drawing/2014/main" id="{DF417E24-EEC1-4AD3-833E-B2313F1BB7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Or.....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discount</a:t>
            </a:r>
            <a:endParaRPr lang="pt-BR" dirty="0"/>
          </a:p>
        </p:txBody>
      </p:sp>
      <p:sp>
        <p:nvSpPr>
          <p:cNvPr id="9" name="Título 31">
            <a:extLst>
              <a:ext uri="{FF2B5EF4-FFF2-40B4-BE49-F238E27FC236}">
                <a16:creationId xmlns:a16="http://schemas.microsoft.com/office/drawing/2014/main" id="{31E27DA9-17BA-46DB-B639-C5E0E13661E3}"/>
              </a:ext>
            </a:extLst>
          </p:cNvPr>
          <p:cNvSpPr txBox="1">
            <a:spLocks/>
          </p:cNvSpPr>
          <p:nvPr/>
        </p:nvSpPr>
        <p:spPr>
          <a:xfrm>
            <a:off x="118196" y="1234495"/>
            <a:ext cx="2406604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Cliente A</a:t>
            </a:r>
          </a:p>
        </p:txBody>
      </p:sp>
      <p:sp>
        <p:nvSpPr>
          <p:cNvPr id="11" name="Título 31">
            <a:extLst>
              <a:ext uri="{FF2B5EF4-FFF2-40B4-BE49-F238E27FC236}">
                <a16:creationId xmlns:a16="http://schemas.microsoft.com/office/drawing/2014/main" id="{69C74248-93AB-45AF-BB45-E913DB99C167}"/>
              </a:ext>
            </a:extLst>
          </p:cNvPr>
          <p:cNvSpPr txBox="1">
            <a:spLocks/>
          </p:cNvSpPr>
          <p:nvPr/>
        </p:nvSpPr>
        <p:spPr>
          <a:xfrm>
            <a:off x="45662" y="3981486"/>
            <a:ext cx="4958276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Mas turmas da </a:t>
            </a:r>
            <a:r>
              <a:rPr lang="pt-BR" sz="2800" dirty="0">
                <a:solidFill>
                  <a:srgbClr val="FF0000"/>
                </a:solidFill>
              </a:rPr>
              <a:t>manhã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tem </a:t>
            </a:r>
            <a:r>
              <a:rPr lang="pt-BR" sz="2800" dirty="0">
                <a:solidFill>
                  <a:srgbClr val="FF0000"/>
                </a:solidFill>
              </a:rPr>
              <a:t>10%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de desconto.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E77326-5CCF-4F6A-BC52-EDAE16BE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376" y="930275"/>
            <a:ext cx="5862266" cy="509864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EC9CB62-BE11-4853-9FD4-E6EB50358669}"/>
              </a:ext>
            </a:extLst>
          </p:cNvPr>
          <p:cNvSpPr/>
          <p:nvPr/>
        </p:nvSpPr>
        <p:spPr>
          <a:xfrm>
            <a:off x="5682343" y="4971143"/>
            <a:ext cx="5275943" cy="435428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31">
            <a:extLst>
              <a:ext uri="{FF2B5EF4-FFF2-40B4-BE49-F238E27FC236}">
                <a16:creationId xmlns:a16="http://schemas.microsoft.com/office/drawing/2014/main" id="{43F44988-338D-40E3-A63D-3DAC115D5C81}"/>
              </a:ext>
            </a:extLst>
          </p:cNvPr>
          <p:cNvSpPr txBox="1">
            <a:spLocks/>
          </p:cNvSpPr>
          <p:nvPr/>
        </p:nvSpPr>
        <p:spPr>
          <a:xfrm>
            <a:off x="118196" y="2325747"/>
            <a:ext cx="4958276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A mensalidade de escola de futebol tem </a:t>
            </a:r>
            <a:r>
              <a:rPr lang="pt-BR" sz="2800" dirty="0">
                <a:solidFill>
                  <a:srgbClr val="FF0000"/>
                </a:solidFill>
              </a:rPr>
              <a:t>valor mensal 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de </a:t>
            </a:r>
            <a:r>
              <a:rPr lang="pt-BR" sz="2800" dirty="0">
                <a:solidFill>
                  <a:srgbClr val="FF0000"/>
                </a:solidFill>
              </a:rPr>
              <a:t>R$50,00</a:t>
            </a:r>
          </a:p>
        </p:txBody>
      </p:sp>
      <p:sp>
        <p:nvSpPr>
          <p:cNvPr id="10" name="Título 31">
            <a:extLst>
              <a:ext uri="{FF2B5EF4-FFF2-40B4-BE49-F238E27FC236}">
                <a16:creationId xmlns:a16="http://schemas.microsoft.com/office/drawing/2014/main" id="{B6670408-BBEB-4B90-AA9D-88949CFDB1FD}"/>
              </a:ext>
            </a:extLst>
          </p:cNvPr>
          <p:cNvSpPr txBox="1">
            <a:spLocks/>
          </p:cNvSpPr>
          <p:nvPr/>
        </p:nvSpPr>
        <p:spPr>
          <a:xfrm>
            <a:off x="198062" y="4133886"/>
            <a:ext cx="4958276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Mas turmas da </a:t>
            </a:r>
            <a:r>
              <a:rPr lang="pt-BR" sz="2800" dirty="0">
                <a:solidFill>
                  <a:srgbClr val="FF0000"/>
                </a:solidFill>
              </a:rPr>
              <a:t>manhã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tem </a:t>
            </a:r>
            <a:r>
              <a:rPr lang="pt-BR" sz="6600" dirty="0">
                <a:solidFill>
                  <a:srgbClr val="FF0000"/>
                </a:solidFill>
              </a:rPr>
              <a:t>5%</a:t>
            </a:r>
            <a:r>
              <a:rPr lang="pt-BR" sz="6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de desconto.</a:t>
            </a:r>
          </a:p>
        </p:txBody>
      </p:sp>
    </p:spTree>
    <p:extLst>
      <p:ext uri="{BB962C8B-B14F-4D97-AF65-F5344CB8AC3E}">
        <p14:creationId xmlns:p14="http://schemas.microsoft.com/office/powerpoint/2010/main" val="12010144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1" grpId="1"/>
      <p:bldP spid="3" grpId="0" animBg="1"/>
      <p:bldP spid="13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0869032C-790A-46B6-87A6-6B543DC18E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WTF......</a:t>
            </a:r>
          </a:p>
        </p:txBody>
      </p:sp>
      <p:sp>
        <p:nvSpPr>
          <p:cNvPr id="4" name="Título 31">
            <a:extLst>
              <a:ext uri="{FF2B5EF4-FFF2-40B4-BE49-F238E27FC236}">
                <a16:creationId xmlns:a16="http://schemas.microsoft.com/office/drawing/2014/main" id="{F966EF71-5BC5-43CA-83A7-6B8B336553A8}"/>
              </a:ext>
            </a:extLst>
          </p:cNvPr>
          <p:cNvSpPr txBox="1">
            <a:spLocks/>
          </p:cNvSpPr>
          <p:nvPr/>
        </p:nvSpPr>
        <p:spPr>
          <a:xfrm>
            <a:off x="118196" y="2325747"/>
            <a:ext cx="4958276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A mensalidade de escola de futebol tem </a:t>
            </a:r>
            <a:r>
              <a:rPr lang="pt-BR" sz="2800" dirty="0">
                <a:solidFill>
                  <a:srgbClr val="FF0000"/>
                </a:solidFill>
              </a:rPr>
              <a:t>valor mensal 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de </a:t>
            </a:r>
            <a:r>
              <a:rPr lang="pt-BR" sz="2800" dirty="0">
                <a:solidFill>
                  <a:srgbClr val="FF0000"/>
                </a:solidFill>
              </a:rPr>
              <a:t>R$50,00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CC9722-3BEF-4266-A064-7B4B8C00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376" y="930275"/>
            <a:ext cx="5862266" cy="509864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C8E6D39-09E7-4553-9769-08B1BFDB9F10}"/>
              </a:ext>
            </a:extLst>
          </p:cNvPr>
          <p:cNvSpPr/>
          <p:nvPr/>
        </p:nvSpPr>
        <p:spPr>
          <a:xfrm>
            <a:off x="5682343" y="4971143"/>
            <a:ext cx="5275943" cy="435428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A3F3CAE5-5AE8-40D1-8190-85DB2C0E776C}"/>
              </a:ext>
            </a:extLst>
          </p:cNvPr>
          <p:cNvSpPr/>
          <p:nvPr/>
        </p:nvSpPr>
        <p:spPr>
          <a:xfrm>
            <a:off x="8587215" y="2975429"/>
            <a:ext cx="834572" cy="221342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31">
            <a:extLst>
              <a:ext uri="{FF2B5EF4-FFF2-40B4-BE49-F238E27FC236}">
                <a16:creationId xmlns:a16="http://schemas.microsoft.com/office/drawing/2014/main" id="{8A5BBE91-94D0-467B-B11D-4B6A53811596}"/>
              </a:ext>
            </a:extLst>
          </p:cNvPr>
          <p:cNvSpPr txBox="1">
            <a:spLocks/>
          </p:cNvSpPr>
          <p:nvPr/>
        </p:nvSpPr>
        <p:spPr>
          <a:xfrm>
            <a:off x="198062" y="4133886"/>
            <a:ext cx="4958276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Mas turmas da </a:t>
            </a:r>
            <a:r>
              <a:rPr lang="pt-BR" sz="2800" dirty="0">
                <a:solidFill>
                  <a:srgbClr val="FF0000"/>
                </a:solidFill>
              </a:rPr>
              <a:t>manhã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tem </a:t>
            </a:r>
            <a:r>
              <a:rPr lang="pt-BR" sz="6600" dirty="0">
                <a:solidFill>
                  <a:srgbClr val="FF0000"/>
                </a:solidFill>
              </a:rPr>
              <a:t>5%</a:t>
            </a:r>
            <a:r>
              <a:rPr lang="pt-BR" sz="6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de desconto.</a:t>
            </a:r>
          </a:p>
        </p:txBody>
      </p:sp>
      <p:sp>
        <p:nvSpPr>
          <p:cNvPr id="10" name="Título 31">
            <a:extLst>
              <a:ext uri="{FF2B5EF4-FFF2-40B4-BE49-F238E27FC236}">
                <a16:creationId xmlns:a16="http://schemas.microsoft.com/office/drawing/2014/main" id="{5FB04CFA-DB45-4032-B673-3F3C880BD205}"/>
              </a:ext>
            </a:extLst>
          </p:cNvPr>
          <p:cNvSpPr txBox="1">
            <a:spLocks/>
          </p:cNvSpPr>
          <p:nvPr/>
        </p:nvSpPr>
        <p:spPr>
          <a:xfrm>
            <a:off x="118196" y="1234495"/>
            <a:ext cx="2406604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Cliente A</a:t>
            </a:r>
          </a:p>
        </p:txBody>
      </p:sp>
    </p:spTree>
    <p:extLst>
      <p:ext uri="{BB962C8B-B14F-4D97-AF65-F5344CB8AC3E}">
        <p14:creationId xmlns:p14="http://schemas.microsoft.com/office/powerpoint/2010/main" val="21461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8069B4E4-4CE0-44F8-8254-9C81DDD4E3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Much</a:t>
            </a:r>
            <a:r>
              <a:rPr lang="pt-BR" dirty="0"/>
              <a:t> </a:t>
            </a:r>
            <a:r>
              <a:rPr lang="pt-BR" dirty="0" err="1"/>
              <a:t>better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BEAC3E-2D6A-4826-B98B-9F29018A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930275"/>
            <a:ext cx="7705725" cy="55816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835A7AD-46BE-4CD8-B145-FE2CA530C359}"/>
              </a:ext>
            </a:extLst>
          </p:cNvPr>
          <p:cNvSpPr/>
          <p:nvPr/>
        </p:nvSpPr>
        <p:spPr>
          <a:xfrm>
            <a:off x="6209881" y="5492297"/>
            <a:ext cx="2828611" cy="539226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294A28-93E9-42F6-BEEC-9E9017EC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62" y="788383"/>
            <a:ext cx="4419600" cy="2476500"/>
          </a:xfrm>
          <a:prstGeom prst="rect">
            <a:avLst/>
          </a:prstGeom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775C8E0-FC81-4775-A43D-9EB56487454E}"/>
              </a:ext>
            </a:extLst>
          </p:cNvPr>
          <p:cNvSpPr/>
          <p:nvPr/>
        </p:nvSpPr>
        <p:spPr>
          <a:xfrm rot="3163727">
            <a:off x="6880608" y="2523637"/>
            <a:ext cx="834572" cy="300667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E2D3FB7-702B-4E79-89BB-C0B61F1B7677}"/>
              </a:ext>
            </a:extLst>
          </p:cNvPr>
          <p:cNvSpPr/>
          <p:nvPr/>
        </p:nvSpPr>
        <p:spPr>
          <a:xfrm>
            <a:off x="8343900" y="2443943"/>
            <a:ext cx="3604846" cy="539226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244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A80F9583-10AD-486E-B9E9-C8146987CE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Holly </a:t>
            </a:r>
            <a:r>
              <a:rPr lang="pt-BR" dirty="0" err="1"/>
              <a:t>crap</a:t>
            </a:r>
            <a:endParaRPr lang="pt-BR" dirty="0"/>
          </a:p>
        </p:txBody>
      </p:sp>
      <p:sp>
        <p:nvSpPr>
          <p:cNvPr id="3" name="Título 31">
            <a:extLst>
              <a:ext uri="{FF2B5EF4-FFF2-40B4-BE49-F238E27FC236}">
                <a16:creationId xmlns:a16="http://schemas.microsoft.com/office/drawing/2014/main" id="{15F9C358-BED4-44D9-AC09-7ADB8E232EFC}"/>
              </a:ext>
            </a:extLst>
          </p:cNvPr>
          <p:cNvSpPr txBox="1">
            <a:spLocks/>
          </p:cNvSpPr>
          <p:nvPr/>
        </p:nvSpPr>
        <p:spPr>
          <a:xfrm>
            <a:off x="5907419" y="809466"/>
            <a:ext cx="2406604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Cliente B</a:t>
            </a:r>
          </a:p>
        </p:txBody>
      </p:sp>
      <p:sp>
        <p:nvSpPr>
          <p:cNvPr id="5" name="Título 31">
            <a:extLst>
              <a:ext uri="{FF2B5EF4-FFF2-40B4-BE49-F238E27FC236}">
                <a16:creationId xmlns:a16="http://schemas.microsoft.com/office/drawing/2014/main" id="{33330158-5548-410E-ACBF-7B7F04627AEF}"/>
              </a:ext>
            </a:extLst>
          </p:cNvPr>
          <p:cNvSpPr txBox="1">
            <a:spLocks/>
          </p:cNvSpPr>
          <p:nvPr/>
        </p:nvSpPr>
        <p:spPr>
          <a:xfrm>
            <a:off x="5907419" y="2778994"/>
            <a:ext cx="6041351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Mas se </a:t>
            </a:r>
            <a:r>
              <a:rPr lang="pt-BR" dirty="0">
                <a:solidFill>
                  <a:srgbClr val="FF0000"/>
                </a:solidFill>
              </a:rPr>
              <a:t>morar</a:t>
            </a:r>
            <a:r>
              <a:rPr lang="pt-BR" dirty="0"/>
              <a:t> mais que </a:t>
            </a:r>
            <a:r>
              <a:rPr lang="pt-BR" dirty="0">
                <a:solidFill>
                  <a:srgbClr val="FF0000"/>
                </a:solidFill>
              </a:rPr>
              <a:t>20Km</a:t>
            </a:r>
            <a:r>
              <a:rPr lang="pt-BR" dirty="0"/>
              <a:t> do clube recebe </a:t>
            </a:r>
            <a:r>
              <a:rPr lang="pt-BR" dirty="0">
                <a:solidFill>
                  <a:srgbClr val="FF0000"/>
                </a:solidFill>
              </a:rPr>
              <a:t>desconto</a:t>
            </a:r>
            <a:r>
              <a:rPr lang="pt-BR" dirty="0"/>
              <a:t> de </a:t>
            </a:r>
            <a:r>
              <a:rPr lang="pt-BR" dirty="0">
                <a:solidFill>
                  <a:srgbClr val="FF0000"/>
                </a:solidFill>
              </a:rPr>
              <a:t>10%.</a:t>
            </a:r>
          </a:p>
        </p:txBody>
      </p:sp>
      <p:pic>
        <p:nvPicPr>
          <p:cNvPr id="9" name="Gráfico 8" descr="Ajuda">
            <a:extLst>
              <a:ext uri="{FF2B5EF4-FFF2-40B4-BE49-F238E27FC236}">
                <a16:creationId xmlns:a16="http://schemas.microsoft.com/office/drawing/2014/main" id="{FBC5FD03-6B96-4495-8D66-DC9CF9DCB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170" y="1556699"/>
            <a:ext cx="4082561" cy="4082561"/>
          </a:xfrm>
          <a:prstGeom prst="rect">
            <a:avLst/>
          </a:prstGeom>
        </p:spPr>
      </p:pic>
      <p:sp>
        <p:nvSpPr>
          <p:cNvPr id="7" name="Título 31">
            <a:extLst>
              <a:ext uri="{FF2B5EF4-FFF2-40B4-BE49-F238E27FC236}">
                <a16:creationId xmlns:a16="http://schemas.microsoft.com/office/drawing/2014/main" id="{DB29F67C-7580-486F-BBAA-C005F1172726}"/>
              </a:ext>
            </a:extLst>
          </p:cNvPr>
          <p:cNvSpPr txBox="1">
            <a:spLocks/>
          </p:cNvSpPr>
          <p:nvPr/>
        </p:nvSpPr>
        <p:spPr>
          <a:xfrm>
            <a:off x="5907418" y="1655187"/>
            <a:ext cx="6119989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A mensalidade de escola de futebol tem </a:t>
            </a:r>
            <a:r>
              <a:rPr lang="pt-BR" sz="2800" dirty="0">
                <a:solidFill>
                  <a:srgbClr val="FF0000"/>
                </a:solidFill>
              </a:rPr>
              <a:t>valor mensal 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de </a:t>
            </a:r>
            <a:r>
              <a:rPr lang="pt-BR" sz="2800" dirty="0">
                <a:solidFill>
                  <a:srgbClr val="FF0000"/>
                </a:solidFill>
              </a:rPr>
              <a:t>R$50,00</a:t>
            </a:r>
          </a:p>
        </p:txBody>
      </p:sp>
    </p:spTree>
    <p:extLst>
      <p:ext uri="{BB962C8B-B14F-4D97-AF65-F5344CB8AC3E}">
        <p14:creationId xmlns:p14="http://schemas.microsoft.com/office/powerpoint/2010/main" val="1374455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1">
            <a:extLst>
              <a:ext uri="{FF2B5EF4-FFF2-40B4-BE49-F238E27FC236}">
                <a16:creationId xmlns:a16="http://schemas.microsoft.com/office/drawing/2014/main" id="{A80F9583-10AD-486E-B9E9-C8146987CE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86133" cy="9302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Not</a:t>
            </a:r>
            <a:r>
              <a:rPr lang="pt-BR" dirty="0"/>
              <a:t> over </a:t>
            </a:r>
            <a:r>
              <a:rPr lang="pt-BR" dirty="0" err="1"/>
              <a:t>yet</a:t>
            </a:r>
            <a:endParaRPr lang="pt-BR" dirty="0"/>
          </a:p>
        </p:txBody>
      </p:sp>
      <p:sp>
        <p:nvSpPr>
          <p:cNvPr id="6" name="Título 31">
            <a:extLst>
              <a:ext uri="{FF2B5EF4-FFF2-40B4-BE49-F238E27FC236}">
                <a16:creationId xmlns:a16="http://schemas.microsoft.com/office/drawing/2014/main" id="{BCB0A1CF-9970-499B-AC86-35107335EE0B}"/>
              </a:ext>
            </a:extLst>
          </p:cNvPr>
          <p:cNvSpPr txBox="1">
            <a:spLocks/>
          </p:cNvSpPr>
          <p:nvPr/>
        </p:nvSpPr>
        <p:spPr>
          <a:xfrm>
            <a:off x="5907418" y="3836328"/>
            <a:ext cx="6119988" cy="150890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 ganha </a:t>
            </a:r>
            <a:r>
              <a:rPr lang="pt-BR" dirty="0">
                <a:solidFill>
                  <a:srgbClr val="FF0000"/>
                </a:solidFill>
              </a:rPr>
              <a:t>5%</a:t>
            </a:r>
            <a:r>
              <a:rPr lang="pt-BR" dirty="0"/>
              <a:t> de </a:t>
            </a:r>
            <a:r>
              <a:rPr lang="pt-BR" dirty="0">
                <a:solidFill>
                  <a:srgbClr val="FF0000"/>
                </a:solidFill>
              </a:rPr>
              <a:t>desconto</a:t>
            </a:r>
            <a:r>
              <a:rPr lang="pt-BR" dirty="0"/>
              <a:t> para cada </a:t>
            </a:r>
            <a:r>
              <a:rPr lang="pt-BR" dirty="0">
                <a:solidFill>
                  <a:srgbClr val="FF0000"/>
                </a:solidFill>
              </a:rPr>
              <a:t>familiar inscrito </a:t>
            </a:r>
            <a:r>
              <a:rPr lang="pt-BR" dirty="0"/>
              <a:t>na </a:t>
            </a:r>
            <a:r>
              <a:rPr lang="pt-BR" dirty="0">
                <a:solidFill>
                  <a:srgbClr val="FF0000"/>
                </a:solidFill>
              </a:rPr>
              <a:t>mesma turma</a:t>
            </a:r>
            <a:r>
              <a:rPr lang="pt-BR" dirty="0"/>
              <a:t>, com </a:t>
            </a:r>
            <a:r>
              <a:rPr lang="pt-BR" dirty="0">
                <a:solidFill>
                  <a:srgbClr val="FF0000"/>
                </a:solidFill>
              </a:rPr>
              <a:t>limite</a:t>
            </a:r>
            <a:r>
              <a:rPr lang="pt-BR" dirty="0"/>
              <a:t> de </a:t>
            </a:r>
            <a:r>
              <a:rPr lang="pt-BR" dirty="0">
                <a:solidFill>
                  <a:srgbClr val="FF0000"/>
                </a:solidFill>
              </a:rPr>
              <a:t>20%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10589F4-7361-40BB-9C01-C6C52B4ED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03" y="1655843"/>
            <a:ext cx="3197448" cy="3197448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ítulo 31">
            <a:extLst>
              <a:ext uri="{FF2B5EF4-FFF2-40B4-BE49-F238E27FC236}">
                <a16:creationId xmlns:a16="http://schemas.microsoft.com/office/drawing/2014/main" id="{3DC43DAA-3740-462D-9D25-B2822AFB19C8}"/>
              </a:ext>
            </a:extLst>
          </p:cNvPr>
          <p:cNvSpPr txBox="1">
            <a:spLocks/>
          </p:cNvSpPr>
          <p:nvPr/>
        </p:nvSpPr>
        <p:spPr>
          <a:xfrm>
            <a:off x="5907419" y="809466"/>
            <a:ext cx="2406604" cy="68401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Cliente B</a:t>
            </a:r>
          </a:p>
        </p:txBody>
      </p:sp>
      <p:sp>
        <p:nvSpPr>
          <p:cNvPr id="9" name="Título 31">
            <a:extLst>
              <a:ext uri="{FF2B5EF4-FFF2-40B4-BE49-F238E27FC236}">
                <a16:creationId xmlns:a16="http://schemas.microsoft.com/office/drawing/2014/main" id="{D126EE62-0A50-4E48-B5A9-9222CF774D0D}"/>
              </a:ext>
            </a:extLst>
          </p:cNvPr>
          <p:cNvSpPr txBox="1">
            <a:spLocks/>
          </p:cNvSpPr>
          <p:nvPr/>
        </p:nvSpPr>
        <p:spPr>
          <a:xfrm>
            <a:off x="5907419" y="2778994"/>
            <a:ext cx="6041351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Mas se </a:t>
            </a:r>
            <a:r>
              <a:rPr lang="pt-BR" dirty="0">
                <a:solidFill>
                  <a:srgbClr val="FF0000"/>
                </a:solidFill>
              </a:rPr>
              <a:t>morar</a:t>
            </a:r>
            <a:r>
              <a:rPr lang="pt-BR" dirty="0"/>
              <a:t> mais que </a:t>
            </a:r>
            <a:r>
              <a:rPr lang="pt-BR" dirty="0">
                <a:solidFill>
                  <a:srgbClr val="FF0000"/>
                </a:solidFill>
              </a:rPr>
              <a:t>20Km</a:t>
            </a:r>
            <a:r>
              <a:rPr lang="pt-BR" dirty="0"/>
              <a:t> do clube recebe </a:t>
            </a:r>
            <a:r>
              <a:rPr lang="pt-BR" dirty="0">
                <a:solidFill>
                  <a:srgbClr val="FF0000"/>
                </a:solidFill>
              </a:rPr>
              <a:t>desconto</a:t>
            </a:r>
            <a:r>
              <a:rPr lang="pt-BR" dirty="0"/>
              <a:t> de </a:t>
            </a:r>
            <a:r>
              <a:rPr lang="pt-BR" dirty="0">
                <a:solidFill>
                  <a:srgbClr val="FF0000"/>
                </a:solidFill>
              </a:rPr>
              <a:t>10%.</a:t>
            </a:r>
          </a:p>
        </p:txBody>
      </p:sp>
      <p:sp>
        <p:nvSpPr>
          <p:cNvPr id="10" name="Título 31">
            <a:extLst>
              <a:ext uri="{FF2B5EF4-FFF2-40B4-BE49-F238E27FC236}">
                <a16:creationId xmlns:a16="http://schemas.microsoft.com/office/drawing/2014/main" id="{E6E7B6F4-15E3-4367-B3D8-1F10A2DE2599}"/>
              </a:ext>
            </a:extLst>
          </p:cNvPr>
          <p:cNvSpPr txBox="1">
            <a:spLocks/>
          </p:cNvSpPr>
          <p:nvPr/>
        </p:nvSpPr>
        <p:spPr>
          <a:xfrm>
            <a:off x="5907418" y="1655187"/>
            <a:ext cx="6119989" cy="130001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A mensalidade de escola de futebol tem </a:t>
            </a:r>
            <a:r>
              <a:rPr lang="pt-BR" sz="2800" dirty="0">
                <a:solidFill>
                  <a:srgbClr val="FF0000"/>
                </a:solidFill>
              </a:rPr>
              <a:t>valor mensal 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de </a:t>
            </a:r>
            <a:r>
              <a:rPr lang="pt-BR" sz="2800" dirty="0">
                <a:solidFill>
                  <a:srgbClr val="FF0000"/>
                </a:solidFill>
              </a:rPr>
              <a:t>R$50,00</a:t>
            </a:r>
          </a:p>
        </p:txBody>
      </p:sp>
    </p:spTree>
    <p:extLst>
      <p:ext uri="{BB962C8B-B14F-4D97-AF65-F5344CB8AC3E}">
        <p14:creationId xmlns:p14="http://schemas.microsoft.com/office/powerpoint/2010/main" val="215409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412</Words>
  <Application>Microsoft Office PowerPoint</Application>
  <PresentationFormat>Widescreen</PresentationFormat>
  <Paragraphs>98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Segoe UI</vt:lpstr>
      <vt:lpstr>Tema do Office</vt:lpstr>
      <vt:lpstr>Regras de negócio loucas e imprevisíveis?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Aplicações escaláveis através de Mensageria</dc:title>
  <dc:creator>Gabriel Schmitt Kohlrausch</dc:creator>
  <cp:lastModifiedBy>Gabriel Kohlrausch</cp:lastModifiedBy>
  <cp:revision>129</cp:revision>
  <dcterms:created xsi:type="dcterms:W3CDTF">2017-09-10T22:00:08Z</dcterms:created>
  <dcterms:modified xsi:type="dcterms:W3CDTF">2018-04-28T02:35:32Z</dcterms:modified>
</cp:coreProperties>
</file>